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23.xml.rels" ContentType="application/vnd.openxmlformats-package.relationships+xml"/>
  <Override PartName="/ppt/slideMasters/slideMaster23.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24.xml" ContentType="application/vnd.openxmlformats-officedocument.them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58.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3.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54.xml.rels" ContentType="application/vnd.openxmlformats-package.relationships+xml"/>
  <Override PartName="/ppt/notesSlides/_rels/notesSlide46.xml.rels" ContentType="application/vnd.openxmlformats-package.relationships+xml"/>
  <Override PartName="/ppt/notesSlides/_rels/notesSlide3.xml.rels" ContentType="application/vnd.openxmlformats-package.relationships+xml"/>
  <Override PartName="/ppt/notesSlides/_rels/notesSlide55.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56.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7.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58.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59.xml.rels" ContentType="application/vnd.openxmlformats-package.relationships+xml"/>
  <Override PartName="/ppt/notesSlides/_rels/notesSlide8.xml.rels" ContentType="application/vnd.openxmlformats-package.relationships+xml"/>
  <Override PartName="/ppt/notesSlides/_rels/notesSlide61.xml.rels" ContentType="application/vnd.openxmlformats-package.relationships+xml"/>
  <Override PartName="/ppt/notesSlides/_rels/notesSlide9.xml.rels" ContentType="application/vnd.openxmlformats-package.relationships+xml"/>
  <Override PartName="/ppt/notesSlides/_rels/notesSlide62.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63.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66.xml.rels" ContentType="application/vnd.openxmlformats-package.relationships+xml"/>
  <Override PartName="/ppt/notesSlides/_rels/notesSlide67.xml.rels" ContentType="application/vnd.openxmlformats-package.relationships+xml"/>
  <Override PartName="/ppt/notesSlides/_rels/notesSlide68.xml.rels" ContentType="application/vnd.openxmlformats-package.relationships+xml"/>
  <Override PartName="/ppt/notesSlides/_rels/notesSlide69.xml.rels" ContentType="application/vnd.openxmlformats-package.relationships+xml"/>
  <Override PartName="/ppt/notesSlides/_rels/notesSlide70.xml.rels" ContentType="application/vnd.openxmlformats-package.relationships+xml"/>
  <Override PartName="/ppt/notesSlides/_rels/notesSlide71.xml.rels" ContentType="application/vnd.openxmlformats-package.relationships+xml"/>
  <Override PartName="/ppt/notesSlides/_rels/notesSlide72.xml.rels" ContentType="application/vnd.openxmlformats-package.relationships+xml"/>
  <Override PartName="/ppt/notesSlides/_rels/notesSlide73.xml.rels" ContentType="application/vnd.openxmlformats-package.relationships+xml"/>
  <Override PartName="/ppt/notesSlides/_rels/notesSlide74.xml.rels" ContentType="application/vnd.openxmlformats-package.relationships+xml"/>
  <Override PartName="/ppt/notesSlides/_rels/notesSlide75.xml.rels" ContentType="application/vnd.openxmlformats-package.relationships+xml"/>
  <Override PartName="/ppt/notesSlides/_rels/notesSlide76.xml.rels" ContentType="application/vnd.openxmlformats-package.relationships+xml"/>
  <Override PartName="/ppt/notesSlides/_rels/notesSlide77.xml.rels" ContentType="application/vnd.openxmlformats-package.relationships+xml"/>
  <Override PartName="/ppt/notesSlides/_rels/notesSlide78.xml.rels" ContentType="application/vnd.openxmlformats-package.relationships+xml"/>
  <Override PartName="/ppt/notesSlides/_rels/notesSlide79.xml.rels" ContentType="application/vnd.openxmlformats-package.relationships+xml"/>
  <Override PartName="/ppt/notesSlides/_rels/notesSlide80.xml.rels" ContentType="application/vnd.openxmlformats-package.relationships+xml"/>
  <Override PartName="/ppt/notesSlides/_rels/notesSlide81.xml.rels" ContentType="application/vnd.openxmlformats-package.relationships+xml"/>
  <Override PartName="/ppt/notesSlides/_rels/notesSlide82.xml.rels" ContentType="application/vnd.openxmlformats-package.relationships+xml"/>
  <Override PartName="/ppt/notesSlides/_rels/notesSlide83.xml.rels" ContentType="application/vnd.openxmlformats-package.relationships+xml"/>
  <Override PartName="/ppt/notesSlides/_rels/notesSlide84.xml.rels" ContentType="application/vnd.openxmlformats-package.relationships+xml"/>
  <Override PartName="/ppt/notesSlides/_rels/notesSlide85.xml.rels" ContentType="application/vnd.openxmlformats-package.relationships+xml"/>
  <Override PartName="/ppt/notesSlides/_rels/notesSlide86.xml.rels" ContentType="application/vnd.openxmlformats-package.relationships+xml"/>
  <Override PartName="/ppt/notesSlides/_rels/notesSlide87.xml.rels" ContentType="application/vnd.openxmlformats-package.relationships+xml"/>
  <Override PartName="/ppt/notesSlides/_rels/notesSlide88.xml.rels" ContentType="application/vnd.openxmlformats-package.relationships+xml"/>
  <Override PartName="/ppt/notesSlides/_rels/notesSlide89.xml.rels" ContentType="application/vnd.openxmlformats-package.relationships+xml"/>
  <Override PartName="/ppt/notesSlides/_rels/notesSlide90.xml.rels" ContentType="application/vnd.openxmlformats-package.relationships+xml"/>
  <Override PartName="/ppt/notesSlides/_rels/notesSlide91.xml.rels" ContentType="application/vnd.openxmlformats-package.relationships+xml"/>
  <Override PartName="/ppt/notesSlides/_rels/notesSlide92.xml.rels" ContentType="application/vnd.openxmlformats-package.relationships+xml"/>
  <Override PartName="/ppt/notesSlides/_rels/notesSlide93.xml.rels" ContentType="application/vnd.openxmlformats-package.relationships+xml"/>
  <Override PartName="/ppt/notesSlides/_rels/notesSlide94.xml.rels" ContentType="application/vnd.openxmlformats-package.relationships+xml"/>
  <Override PartName="/ppt/notesSlides/_rels/notesSlide95.xml.rels" ContentType="application/vnd.openxmlformats-package.relationships+xml"/>
  <Override PartName="/ppt/notesSlides/_rels/notesSlide96.xml.rels" ContentType="application/vnd.openxmlformats-package.relationships+xml"/>
  <Override PartName="/ppt/notesSlides/_rels/notesSlide97.xml.rels" ContentType="application/vnd.openxmlformats-package.relationships+xml"/>
  <Override PartName="/ppt/notesSlides/_rels/notesSlide98.xml.rels" ContentType="application/vnd.openxmlformats-package.relationships+xml"/>
  <Override PartName="/ppt/notesSlides/_rels/notesSlide99.xml.rels" ContentType="application/vnd.openxmlformats-package.relationships+xml"/>
  <Override PartName="/ppt/notesSlides/_rels/notesSlide100.xml.rels" ContentType="application/vnd.openxmlformats-package.relationships+xml"/>
  <Override PartName="/ppt/notesSlides/_rels/notesSlide101.xml.rels" ContentType="application/vnd.openxmlformats-package.relationships+xml"/>
  <Override PartName="/ppt/notesSlides/_rels/notesSlide102.xml.rels" ContentType="application/vnd.openxmlformats-package.relationships+xml"/>
  <Override PartName="/ppt/notesSlides/_rels/notesSlide103.xml.rels" ContentType="application/vnd.openxmlformats-package.relationships+xml"/>
  <Override PartName="/ppt/notesSlides/_rels/notesSlide104.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70.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40.jpeg" ContentType="image/jpeg"/>
  <Override PartName="/ppt/media/image21.png" ContentType="image/png"/>
  <Override PartName="/ppt/media/image22.png" ContentType="image/png"/>
  <Override PartName="/ppt/media/image23.png" ContentType="image/png"/>
  <Override PartName="/ppt/media/image24.svg" ContentType="image/sv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jpeg" ContentType="image/jpeg"/>
  <Override PartName="/ppt/media/image5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0"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2.xml"/><Relationship Id="rId4" Type="http://schemas.openxmlformats.org/officeDocument/2006/relationships/slideMaster" Target="slideMasters/slideMaster2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Relationship Id="rId99" Type="http://schemas.openxmlformats.org/officeDocument/2006/relationships/slide" Target="slides/slide94.xml"/><Relationship Id="rId100" Type="http://schemas.openxmlformats.org/officeDocument/2006/relationships/slide" Target="slides/slide95.xml"/><Relationship Id="rId101" Type="http://schemas.openxmlformats.org/officeDocument/2006/relationships/slide" Target="slides/slide96.xml"/><Relationship Id="rId102" Type="http://schemas.openxmlformats.org/officeDocument/2006/relationships/slide" Target="slides/slide97.xml"/><Relationship Id="rId103" Type="http://schemas.openxmlformats.org/officeDocument/2006/relationships/slide" Target="slides/slide98.xml"/><Relationship Id="rId104" Type="http://schemas.openxmlformats.org/officeDocument/2006/relationships/slide" Target="slides/slide99.xml"/><Relationship Id="rId105" Type="http://schemas.openxmlformats.org/officeDocument/2006/relationships/slide" Target="slides/slide100.xml"/><Relationship Id="rId106" Type="http://schemas.openxmlformats.org/officeDocument/2006/relationships/slide" Target="slides/slide101.xml"/><Relationship Id="rId107" Type="http://schemas.openxmlformats.org/officeDocument/2006/relationships/slide" Target="slides/slide102.xml"/><Relationship Id="rId108" Type="http://schemas.openxmlformats.org/officeDocument/2006/relationships/slide" Target="slides/slide103.xml"/><Relationship Id="rId109" Type="http://schemas.openxmlformats.org/officeDocument/2006/relationships/slide" Target="slides/slide104.xml"/><Relationship Id="rId110"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12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27"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28" name="PlaceHolder 4"/>
          <p:cNvSpPr>
            <a:spLocks noGrp="1"/>
          </p:cNvSpPr>
          <p:nvPr>
            <p:ph type="dt" idx="70"/>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29" name="PlaceHolder 5"/>
          <p:cNvSpPr>
            <a:spLocks noGrp="1"/>
          </p:cNvSpPr>
          <p:nvPr>
            <p:ph type="ftr" idx="71"/>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30" name="PlaceHolder 6"/>
          <p:cNvSpPr>
            <a:spLocks noGrp="1"/>
          </p:cNvSpPr>
          <p:nvPr>
            <p:ph type="sldNum" idx="72"/>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A30D206B-70CA-448C-93FE-C2C4AE5F9F4B}"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s://stattrek.com/statistics/dictionary.aspx?definition=dummy-variable" TargetMode="External"/><Relationship Id="rId2" Type="http://schemas.openxmlformats.org/officeDocument/2006/relationships/slide" Target="../slides/slide18.xml"/><Relationship Id="rId3"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hyperlink" Target="https://www.datacamp.com/community/tutorials/r-or-python-for-data-analysis" TargetMode="External"/><Relationship Id="rId2" Type="http://schemas.openxmlformats.org/officeDocument/2006/relationships/hyperlink" Target="https://www.rstudio.com/blog/r-vs-python-what-s-the-best-for-language-for-data-science/" TargetMode="External"/><Relationship Id="rId3" Type="http://schemas.openxmlformats.org/officeDocument/2006/relationships/slide" Target="../slides/slide23.xml"/><Relationship Id="rId4"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hyperlink" Target="https://www.r-bloggers.com/2021/04/15-essential-packages-in-r-for-data-science/" TargetMode="External"/><Relationship Id="rId2" Type="http://schemas.openxmlformats.org/officeDocument/2006/relationships/hyperlink" Target="https://towardsdatascience.com/top-r-libraries-for-data-science-9b24f658e243" TargetMode="External"/><Relationship Id="rId3" Type="http://schemas.openxmlformats.org/officeDocument/2006/relationships/hyperlink" Target="https://www.udacity.com/blog/2021/01/best-r-packages-for-data-science.html" TargetMode="External"/><Relationship Id="rId4" Type="http://schemas.openxmlformats.org/officeDocument/2006/relationships/slide" Target="../slides/slide25.xml"/><Relationship Id="rId5"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hyperlink" Target="https://towardsdatascience.com/exploratory-data-analysis-8fc1cb20fd15#:~:text=Exploratory%20Data%20Analysis%20refers%20to,summary%20statistics%20and%20graphical%20representations" TargetMode="External"/><Relationship Id="rId2" Type="http://schemas.openxmlformats.org/officeDocument/2006/relationships/slide" Target="../slides/slide41.xml"/><Relationship Id="rId3"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hyperlink" Target="https://www.statisticshowto.com/parsimonious-model/" TargetMode="External"/><Relationship Id="rId2" Type="http://schemas.openxmlformats.org/officeDocument/2006/relationships/slide" Target="../slides/slide42.xml"/><Relationship Id="rId3"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hyperlink" Target="https://www.kaggle.com/code/carlmcbrideellis/anscombe-s-quartet-and-the-importance-of-eda" TargetMode="External"/><Relationship Id="rId2" Type="http://schemas.openxmlformats.org/officeDocument/2006/relationships/hyperlink" Target="https://en.wikipedia.org/wiki/Anscombe%27s_quartet" TargetMode="External"/><Relationship Id="rId3" Type="http://schemas.openxmlformats.org/officeDocument/2006/relationships/hyperlink" Target="https://en.wikipedia.org/wiki/Francis_Anscombe" TargetMode="External"/><Relationship Id="rId4" Type="http://schemas.openxmlformats.org/officeDocument/2006/relationships/slide" Target="../slides/slide43.xml"/><Relationship Id="rId5"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hyperlink" Target="https://www.kaggle.com/code/carlmcbrideellis/anscombe-s-quartet-and-the-importance-of-eda" TargetMode="External"/><Relationship Id="rId2" Type="http://schemas.openxmlformats.org/officeDocument/2006/relationships/hyperlink" Target="https://en.wikipedia.org/wiki/Anscombe%27s_quartet" TargetMode="External"/><Relationship Id="rId3" Type="http://schemas.openxmlformats.org/officeDocument/2006/relationships/hyperlink" Target="https://en.wikipedia.org/wiki/Francis_Anscombe" TargetMode="External"/><Relationship Id="rId4" Type="http://schemas.openxmlformats.org/officeDocument/2006/relationships/slide" Target="../slides/slide44.xml"/><Relationship Id="rId5"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hyperlink" Target="https://en.wikipedia.org/wiki/Anscombe%27s_quartet" TargetMode="External"/><Relationship Id="rId2" Type="http://schemas.openxmlformats.org/officeDocument/2006/relationships/hyperlink" Target="https://www.kaggle.com/code/carlmcbrideellis/anscombe-s-quartet-and-the-importance-of-eda" TargetMode="External"/><Relationship Id="rId3" Type="http://schemas.openxmlformats.org/officeDocument/2006/relationships/slide" Target="../slides/slide45.xml"/><Relationship Id="rId4"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hyperlink" Target="http://albertocairo.com/" TargetMode="External"/><Relationship Id="rId2" Type="http://schemas.openxmlformats.org/officeDocument/2006/relationships/hyperlink" Target="http://www.thefunctionalart.com/2016/08/download-datasaurus-never-trust-summary.html" TargetMode="External"/><Relationship Id="rId3" Type="http://schemas.openxmlformats.org/officeDocument/2006/relationships/slide" Target="../slides/slide47.xml"/><Relationship Id="rId4"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hyperlink" Target="https://www.kaggle.com/code/carlmcbrideellis/anscombe-s-quartet-and-the-importance-of-eda" TargetMode="External"/><Relationship Id="rId2" Type="http://schemas.openxmlformats.org/officeDocument/2006/relationships/hyperlink" Target="https://en.wikipedia.org/wiki/Anscombe%27s_quartet" TargetMode="External"/><Relationship Id="rId3" Type="http://schemas.openxmlformats.org/officeDocument/2006/relationships/hyperlink" Target="https://en.wikipedia.org/wiki/Francis_Anscombe" TargetMode="External"/><Relationship Id="rId4" Type="http://schemas.openxmlformats.org/officeDocument/2006/relationships/slide" Target="../slides/slide49.xml"/><Relationship Id="rId5"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slide" Target="../slides/slide52.xml"/><Relationship Id="rId3"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slide" Target="../slides/slide53.xml"/><Relationship Id="rId3"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slide" Target="../slides/slide54.xml"/><Relationship Id="rId3"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slide" Target="../slides/slide56.xml"/><Relationship Id="rId3"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slide" Target="../slides/slide57.xml"/><Relationship Id="rId3"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slide" Target="../slides/slide58.xml"/><Relationship Id="rId3"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hyperlink" Target="http://mathcenter.oxford.emory.edu/site/math117/shapeCenterAndSpread/" TargetMode="External"/><Relationship Id="rId3" Type="http://schemas.openxmlformats.org/officeDocument/2006/relationships/slide" Target="../slides/slide59.xml"/><Relationship Id="rId4"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hyperlink" Target="https://www.purplemath.com/modules/meanmode.htm" TargetMode="External"/><Relationship Id="rId3" Type="http://schemas.openxmlformats.org/officeDocument/2006/relationships/slide" Target="../slides/slide60.xml"/><Relationship Id="rId4"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slide" Target="../slides/slide61.xml"/><Relationship Id="rId3"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hyperlink" Target="https://www.abs.gov.au/websitedbs/D3310114.nsf/home/statistical+language+-+measures+of+spread#:~:text=Measures%20of%20spread%20describe%20how,range%2C%20variance%20and%20standard%20deviation" TargetMode="External"/><Relationship Id="rId2" Type="http://schemas.openxmlformats.org/officeDocument/2006/relationships/slide" Target="../slides/slide62.xml"/><Relationship Id="rId3"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hyperlink" Target="https://www.itl.nist.gov/div898/handbook/eda/section3/eda35b.htm" TargetMode="External"/><Relationship Id="rId2" Type="http://schemas.openxmlformats.org/officeDocument/2006/relationships/hyperlink" Target="https://www.itl.nist.gov/div898/handbook/eda/section3/eda3661.htm" TargetMode="External"/><Relationship Id="rId3" Type="http://schemas.openxmlformats.org/officeDocument/2006/relationships/hyperlink" Target="https://www.itl.nist.gov/div898/handbook/eda/section3/eda3661.htm" TargetMode="External"/><Relationship Id="rId4" Type="http://schemas.openxmlformats.org/officeDocument/2006/relationships/hyperlink" Target="https://www.statology.org/skewness-kurtosis-python/" TargetMode="External"/><Relationship Id="rId5" Type="http://schemas.openxmlformats.org/officeDocument/2006/relationships/slide" Target="../slides/slide64.xml"/><Relationship Id="rId6"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slide" Target="../slides/slide68.xml"/><Relationship Id="rId3"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slide" Target="../slides/slide69.xml"/><Relationship Id="rId3"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hyperlink" Target="https://math.stackexchange.com/questions/2666834/what-is-the-difference-between-frequency-and-density-in-a-histogram#:~:text=The%20vertical%20scale%20of%20a,the%20bars%20add%20to%201" TargetMode="External"/><Relationship Id="rId2" Type="http://schemas.openxmlformats.org/officeDocument/2006/relationships/slide" Target="../slides/slide71.xml"/><Relationship Id="rId3"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hyperlink" Target="https://www.itl.nist.gov/div898/handbook/eda/section3/eda35b.htm" TargetMode="External"/><Relationship Id="rId2" Type="http://schemas.openxmlformats.org/officeDocument/2006/relationships/hyperlink" Target="https://www.statology.org/skewness-kurtosis-python/" TargetMode="External"/><Relationship Id="rId3" Type="http://schemas.openxmlformats.org/officeDocument/2006/relationships/slide" Target="../slides/slide76.xml"/><Relationship Id="rId4"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hyperlink" Target="http://mathcenter.oxford.emory.edu/site/math117/shapeCenterAndSpread/" TargetMode="External"/><Relationship Id="rId2" Type="http://schemas.openxmlformats.org/officeDocument/2006/relationships/slide" Target="../slides/slide81.xml"/><Relationship Id="rId3"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slide" Target="../slides/slide84.xml"/><Relationship Id="rId3"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hyperlink" Target="https://r-charts.com/part-whole/pie-chart-categorical/" TargetMode="External"/><Relationship Id="rId2" Type="http://schemas.openxmlformats.org/officeDocument/2006/relationships/hyperlink" Target="https://seaborn.pydata.org/tutorial/categorical.html" TargetMode="External"/><Relationship Id="rId3" Type="http://schemas.openxmlformats.org/officeDocument/2006/relationships/slide" Target="../slides/slide89.xml"/><Relationship Id="rId4"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hyperlink" Target="https://chartio.com/learn/charts/essential-chart-types-for-data-visualization/" TargetMode="External"/><Relationship Id="rId2" Type="http://schemas.openxmlformats.org/officeDocument/2006/relationships/hyperlink" Target="https://blog.hubspot.com/marketing/types-of-graphs-for-data-visualization" TargetMode="External"/><Relationship Id="rId3" Type="http://schemas.openxmlformats.org/officeDocument/2006/relationships/slide" Target="../slides/slide90.xml"/><Relationship Id="rId4"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PlaceHolder 1"/>
          <p:cNvSpPr>
            <a:spLocks noGrp="1"/>
          </p:cNvSpPr>
          <p:nvPr>
            <p:ph type="sldImg"/>
          </p:nvPr>
        </p:nvSpPr>
        <p:spPr>
          <a:xfrm>
            <a:off x="685800" y="1143000"/>
            <a:ext cx="5485320" cy="3085200"/>
          </a:xfrm>
          <a:prstGeom prst="rect">
            <a:avLst/>
          </a:prstGeom>
          <a:ln w="0">
            <a:noFill/>
          </a:ln>
        </p:spPr>
      </p:sp>
      <p:sp>
        <p:nvSpPr>
          <p:cNvPr id="73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33" name="PlaceHolder 3"/>
          <p:cNvSpPr>
            <a:spLocks noGrp="1"/>
          </p:cNvSpPr>
          <p:nvPr>
            <p:ph type="sldNum" idx="16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9B23FC5-1C72-48B0-A291-43E153A9C60F}"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PlaceHolder 1"/>
          <p:cNvSpPr>
            <a:spLocks noGrp="1"/>
          </p:cNvSpPr>
          <p:nvPr>
            <p:ph type="sldImg"/>
          </p:nvPr>
        </p:nvSpPr>
        <p:spPr>
          <a:xfrm>
            <a:off x="685800" y="1143000"/>
            <a:ext cx="5485320" cy="3085200"/>
          </a:xfrm>
          <a:prstGeom prst="rect">
            <a:avLst/>
          </a:prstGeom>
          <a:ln w="0">
            <a:noFill/>
          </a:ln>
        </p:spPr>
      </p:sp>
      <p:sp>
        <p:nvSpPr>
          <p:cNvPr id="75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60" name="PlaceHolder 3"/>
          <p:cNvSpPr>
            <a:spLocks noGrp="1"/>
          </p:cNvSpPr>
          <p:nvPr>
            <p:ph type="sldNum" idx="17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3322D0A-3E11-427B-901E-AE3A77A849BE}"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PlaceHolder 1"/>
          <p:cNvSpPr>
            <a:spLocks noGrp="1"/>
          </p:cNvSpPr>
          <p:nvPr>
            <p:ph type="sldImg"/>
          </p:nvPr>
        </p:nvSpPr>
        <p:spPr>
          <a:xfrm>
            <a:off x="685800" y="1143000"/>
            <a:ext cx="5485320" cy="3085200"/>
          </a:xfrm>
          <a:prstGeom prst="rect">
            <a:avLst/>
          </a:prstGeom>
          <a:ln w="0">
            <a:noFill/>
          </a:ln>
        </p:spPr>
      </p:sp>
      <p:sp>
        <p:nvSpPr>
          <p:cNvPr id="102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027" name="PlaceHolder 3"/>
          <p:cNvSpPr>
            <a:spLocks noGrp="1"/>
          </p:cNvSpPr>
          <p:nvPr>
            <p:ph type="sldNum" idx="26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0939499-8E07-43A9-A10C-FC2CDC474E5B}"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sldImg"/>
          </p:nvPr>
        </p:nvSpPr>
        <p:spPr>
          <a:xfrm>
            <a:off x="685800" y="1143000"/>
            <a:ext cx="5485320" cy="3085200"/>
          </a:xfrm>
          <a:prstGeom prst="rect">
            <a:avLst/>
          </a:prstGeom>
          <a:ln w="0">
            <a:noFill/>
          </a:ln>
        </p:spPr>
      </p:sp>
      <p:sp>
        <p:nvSpPr>
          <p:cNvPr id="102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Explain what this video covers, and why it is useful. </a:t>
            </a:r>
            <a:endParaRPr b="0" lang="en-US" sz="2000" strike="noStrike" u="none">
              <a:solidFill>
                <a:srgbClr val="000000"/>
              </a:solidFill>
              <a:effectLst/>
              <a:uFillTx/>
              <a:latin typeface="Arial"/>
            </a:endParaRPr>
          </a:p>
        </p:txBody>
      </p:sp>
      <p:sp>
        <p:nvSpPr>
          <p:cNvPr id="1030" name="PlaceHolder 3"/>
          <p:cNvSpPr>
            <a:spLocks noGrp="1"/>
          </p:cNvSpPr>
          <p:nvPr>
            <p:ph type="sldNum" idx="26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479341F-06F3-454B-9A63-D08D74F652D0}"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PlaceHolder 1"/>
          <p:cNvSpPr>
            <a:spLocks noGrp="1"/>
          </p:cNvSpPr>
          <p:nvPr>
            <p:ph type="sldImg"/>
          </p:nvPr>
        </p:nvSpPr>
        <p:spPr>
          <a:xfrm>
            <a:off x="685800" y="1143000"/>
            <a:ext cx="5485320" cy="3085200"/>
          </a:xfrm>
          <a:prstGeom prst="rect">
            <a:avLst/>
          </a:prstGeom>
          <a:ln w="0">
            <a:noFill/>
          </a:ln>
        </p:spPr>
      </p:sp>
      <p:sp>
        <p:nvSpPr>
          <p:cNvPr id="103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033" name="PlaceHolder 3"/>
          <p:cNvSpPr>
            <a:spLocks noGrp="1"/>
          </p:cNvSpPr>
          <p:nvPr>
            <p:ph type="sldNum" idx="26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8A6ABCF-6360-4355-87CE-E3381143EDD9}"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1"/>
          <p:cNvSpPr>
            <a:spLocks noGrp="1"/>
          </p:cNvSpPr>
          <p:nvPr>
            <p:ph type="sldImg"/>
          </p:nvPr>
        </p:nvSpPr>
        <p:spPr>
          <a:xfrm>
            <a:off x="685800" y="1143000"/>
            <a:ext cx="5485320" cy="3085200"/>
          </a:xfrm>
          <a:prstGeom prst="rect">
            <a:avLst/>
          </a:prstGeom>
          <a:ln w="0">
            <a:noFill/>
          </a:ln>
        </p:spPr>
      </p:sp>
      <p:sp>
        <p:nvSpPr>
          <p:cNvPr id="103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036" name="PlaceHolder 3"/>
          <p:cNvSpPr>
            <a:spLocks noGrp="1"/>
          </p:cNvSpPr>
          <p:nvPr>
            <p:ph type="sldNum" idx="26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5B0DFFD-8FC1-473D-99B8-8908A32D3496}"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PlaceHolder 1"/>
          <p:cNvSpPr>
            <a:spLocks noGrp="1"/>
          </p:cNvSpPr>
          <p:nvPr>
            <p:ph type="sldImg"/>
          </p:nvPr>
        </p:nvSpPr>
        <p:spPr>
          <a:xfrm>
            <a:off x="685800" y="1143000"/>
            <a:ext cx="5485680" cy="3085560"/>
          </a:xfrm>
          <a:prstGeom prst="rect">
            <a:avLst/>
          </a:prstGeom>
          <a:ln w="0">
            <a:noFill/>
          </a:ln>
        </p:spPr>
      </p:sp>
      <p:sp>
        <p:nvSpPr>
          <p:cNvPr id="103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039" name="PlaceHolder 3"/>
          <p:cNvSpPr>
            <a:spLocks noGrp="1"/>
          </p:cNvSpPr>
          <p:nvPr>
            <p:ph type="sldNum" idx="26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77EF7E7-08E4-4C6D-8885-DD39E5067D68}"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PlaceHolder 1"/>
          <p:cNvSpPr>
            <a:spLocks noGrp="1"/>
          </p:cNvSpPr>
          <p:nvPr>
            <p:ph type="sldImg"/>
          </p:nvPr>
        </p:nvSpPr>
        <p:spPr>
          <a:xfrm>
            <a:off x="685800" y="1143000"/>
            <a:ext cx="5485320" cy="3085200"/>
          </a:xfrm>
          <a:prstGeom prst="rect">
            <a:avLst/>
          </a:prstGeom>
          <a:ln w="0">
            <a:noFill/>
          </a:ln>
        </p:spPr>
      </p:sp>
      <p:sp>
        <p:nvSpPr>
          <p:cNvPr id="76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63" name="PlaceHolder 3"/>
          <p:cNvSpPr>
            <a:spLocks noGrp="1"/>
          </p:cNvSpPr>
          <p:nvPr>
            <p:ph type="sldNum" idx="17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634BB3B-4493-4A90-A131-518F29585179}"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PlaceHolder 1"/>
          <p:cNvSpPr>
            <a:spLocks noGrp="1"/>
          </p:cNvSpPr>
          <p:nvPr>
            <p:ph type="sldImg"/>
          </p:nvPr>
        </p:nvSpPr>
        <p:spPr>
          <a:xfrm>
            <a:off x="685800" y="1143000"/>
            <a:ext cx="5485320" cy="3085200"/>
          </a:xfrm>
          <a:prstGeom prst="rect">
            <a:avLst/>
          </a:prstGeom>
          <a:ln w="0">
            <a:noFill/>
          </a:ln>
        </p:spPr>
      </p:sp>
      <p:sp>
        <p:nvSpPr>
          <p:cNvPr id="76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66" name="PlaceHolder 3"/>
          <p:cNvSpPr>
            <a:spLocks noGrp="1"/>
          </p:cNvSpPr>
          <p:nvPr>
            <p:ph type="sldNum" idx="17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24A7537-216B-4133-8CF9-69767071EF3E}"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PlaceHolder 1"/>
          <p:cNvSpPr>
            <a:spLocks noGrp="1"/>
          </p:cNvSpPr>
          <p:nvPr>
            <p:ph type="sldImg"/>
          </p:nvPr>
        </p:nvSpPr>
        <p:spPr>
          <a:xfrm>
            <a:off x="685800" y="1143000"/>
            <a:ext cx="5485320" cy="3085200"/>
          </a:xfrm>
          <a:prstGeom prst="rect">
            <a:avLst/>
          </a:prstGeom>
          <a:ln w="0">
            <a:noFill/>
          </a:ln>
        </p:spPr>
      </p:sp>
      <p:sp>
        <p:nvSpPr>
          <p:cNvPr id="76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69" name="PlaceHolder 3"/>
          <p:cNvSpPr>
            <a:spLocks noGrp="1"/>
          </p:cNvSpPr>
          <p:nvPr>
            <p:ph type="sldNum" idx="17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F43CFB4-C92B-4847-9049-775552A68E75}"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0" name="PlaceHolder 1"/>
          <p:cNvSpPr>
            <a:spLocks noGrp="1"/>
          </p:cNvSpPr>
          <p:nvPr>
            <p:ph type="sldImg"/>
          </p:nvPr>
        </p:nvSpPr>
        <p:spPr>
          <a:xfrm>
            <a:off x="685800" y="1143000"/>
            <a:ext cx="5485320" cy="3085200"/>
          </a:xfrm>
          <a:prstGeom prst="rect">
            <a:avLst/>
          </a:prstGeom>
          <a:ln w="0">
            <a:noFill/>
          </a:ln>
        </p:spPr>
      </p:sp>
      <p:sp>
        <p:nvSpPr>
          <p:cNvPr id="77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72" name="PlaceHolder 3"/>
          <p:cNvSpPr>
            <a:spLocks noGrp="1"/>
          </p:cNvSpPr>
          <p:nvPr>
            <p:ph type="sldNum" idx="17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B2F6659-947B-44CF-BB69-43C5553E463E}"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PlaceHolder 1"/>
          <p:cNvSpPr>
            <a:spLocks noGrp="1"/>
          </p:cNvSpPr>
          <p:nvPr>
            <p:ph type="sldImg"/>
          </p:nvPr>
        </p:nvSpPr>
        <p:spPr>
          <a:xfrm>
            <a:off x="685800" y="1143000"/>
            <a:ext cx="5485320" cy="3085200"/>
          </a:xfrm>
          <a:prstGeom prst="rect">
            <a:avLst/>
          </a:prstGeom>
          <a:ln w="0">
            <a:noFill/>
          </a:ln>
        </p:spPr>
      </p:sp>
      <p:sp>
        <p:nvSpPr>
          <p:cNvPr id="77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75" name="PlaceHolder 3"/>
          <p:cNvSpPr>
            <a:spLocks noGrp="1"/>
          </p:cNvSpPr>
          <p:nvPr>
            <p:ph type="sldNum" idx="17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CC7126D-2398-4312-8F86-4AFA0E251592}"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PlaceHolder 1"/>
          <p:cNvSpPr>
            <a:spLocks noGrp="1"/>
          </p:cNvSpPr>
          <p:nvPr>
            <p:ph type="sldImg"/>
          </p:nvPr>
        </p:nvSpPr>
        <p:spPr>
          <a:xfrm>
            <a:off x="685800" y="1143000"/>
            <a:ext cx="5485320" cy="3085200"/>
          </a:xfrm>
          <a:prstGeom prst="rect">
            <a:avLst/>
          </a:prstGeom>
          <a:ln w="0">
            <a:noFill/>
          </a:ln>
        </p:spPr>
      </p:sp>
      <p:sp>
        <p:nvSpPr>
          <p:cNvPr id="77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78" name="PlaceHolder 3"/>
          <p:cNvSpPr>
            <a:spLocks noGrp="1"/>
          </p:cNvSpPr>
          <p:nvPr>
            <p:ph type="sldNum" idx="17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73DFBE4-0E00-4FC3-9232-F3D65BFEAF49}"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9" name="PlaceHolder 1"/>
          <p:cNvSpPr>
            <a:spLocks noGrp="1"/>
          </p:cNvSpPr>
          <p:nvPr>
            <p:ph type="sldImg"/>
          </p:nvPr>
        </p:nvSpPr>
        <p:spPr>
          <a:xfrm>
            <a:off x="685800" y="1143000"/>
            <a:ext cx="5485320" cy="3085200"/>
          </a:xfrm>
          <a:prstGeom prst="rect">
            <a:avLst/>
          </a:prstGeom>
          <a:ln w="0">
            <a:noFill/>
          </a:ln>
        </p:spPr>
      </p:sp>
      <p:sp>
        <p:nvSpPr>
          <p:cNvPr id="78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81" name="PlaceHolder 3"/>
          <p:cNvSpPr>
            <a:spLocks noGrp="1"/>
          </p:cNvSpPr>
          <p:nvPr>
            <p:ph type="sldNum" idx="18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D15859D-363B-4710-802E-3B81F125A368}"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PlaceHolder 1"/>
          <p:cNvSpPr>
            <a:spLocks noGrp="1"/>
          </p:cNvSpPr>
          <p:nvPr>
            <p:ph type="sldImg"/>
          </p:nvPr>
        </p:nvSpPr>
        <p:spPr>
          <a:xfrm>
            <a:off x="685800" y="1143000"/>
            <a:ext cx="5485320" cy="3085200"/>
          </a:xfrm>
          <a:prstGeom prst="rect">
            <a:avLst/>
          </a:prstGeom>
          <a:ln w="0">
            <a:noFill/>
          </a:ln>
        </p:spPr>
      </p:sp>
      <p:sp>
        <p:nvSpPr>
          <p:cNvPr id="78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https://stattrek.com/statistics/dictionary.aspx?definition=dummy-variable</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784" name="PlaceHolder 3"/>
          <p:cNvSpPr>
            <a:spLocks noGrp="1"/>
          </p:cNvSpPr>
          <p:nvPr>
            <p:ph type="sldNum" idx="18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43CB6D2-A93F-433F-9F79-B97EE1A396E6}"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sldImg"/>
          </p:nvPr>
        </p:nvSpPr>
        <p:spPr>
          <a:xfrm>
            <a:off x="685800" y="1143000"/>
            <a:ext cx="5485320" cy="3085200"/>
          </a:xfrm>
          <a:prstGeom prst="rect">
            <a:avLst/>
          </a:prstGeom>
          <a:ln w="0">
            <a:noFill/>
          </a:ln>
        </p:spPr>
      </p:sp>
      <p:sp>
        <p:nvSpPr>
          <p:cNvPr id="78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87" name="PlaceHolder 3"/>
          <p:cNvSpPr>
            <a:spLocks noGrp="1"/>
          </p:cNvSpPr>
          <p:nvPr>
            <p:ph type="sldNum" idx="18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A8D0769-FD85-4D82-A7CA-D2CE44BCB6BF}"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4" name="PlaceHolder 1"/>
          <p:cNvSpPr>
            <a:spLocks noGrp="1"/>
          </p:cNvSpPr>
          <p:nvPr>
            <p:ph type="sldImg"/>
          </p:nvPr>
        </p:nvSpPr>
        <p:spPr>
          <a:xfrm>
            <a:off x="685800" y="1143000"/>
            <a:ext cx="5485320" cy="3085200"/>
          </a:xfrm>
          <a:prstGeom prst="rect">
            <a:avLst/>
          </a:prstGeom>
          <a:ln w="0">
            <a:noFill/>
          </a:ln>
        </p:spPr>
      </p:sp>
      <p:sp>
        <p:nvSpPr>
          <p:cNvPr id="73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36" name="PlaceHolder 3"/>
          <p:cNvSpPr>
            <a:spLocks noGrp="1"/>
          </p:cNvSpPr>
          <p:nvPr>
            <p:ph type="sldNum" idx="16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BBFE877-4B1A-47C3-923F-5D9F3D6A7E4E}"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PlaceHolder 1"/>
          <p:cNvSpPr>
            <a:spLocks noGrp="1"/>
          </p:cNvSpPr>
          <p:nvPr>
            <p:ph type="sldImg"/>
          </p:nvPr>
        </p:nvSpPr>
        <p:spPr>
          <a:xfrm>
            <a:off x="685800" y="1143000"/>
            <a:ext cx="5485320" cy="3085200"/>
          </a:xfrm>
          <a:prstGeom prst="rect">
            <a:avLst/>
          </a:prstGeom>
          <a:ln w="0">
            <a:noFill/>
          </a:ln>
        </p:spPr>
      </p:sp>
      <p:sp>
        <p:nvSpPr>
          <p:cNvPr id="78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90" name="PlaceHolder 3"/>
          <p:cNvSpPr>
            <a:spLocks noGrp="1"/>
          </p:cNvSpPr>
          <p:nvPr>
            <p:ph type="sldNum" idx="18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93EDDDD-3426-4853-8046-6ABFA55B0E30}"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PlaceHolder 1"/>
          <p:cNvSpPr>
            <a:spLocks noGrp="1"/>
          </p:cNvSpPr>
          <p:nvPr>
            <p:ph type="sldImg"/>
          </p:nvPr>
        </p:nvSpPr>
        <p:spPr>
          <a:xfrm>
            <a:off x="685800" y="1143000"/>
            <a:ext cx="5485320" cy="3085200"/>
          </a:xfrm>
          <a:prstGeom prst="rect">
            <a:avLst/>
          </a:prstGeom>
          <a:ln w="0">
            <a:noFill/>
          </a:ln>
        </p:spPr>
      </p:sp>
      <p:sp>
        <p:nvSpPr>
          <p:cNvPr id="79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93" name="PlaceHolder 3"/>
          <p:cNvSpPr>
            <a:spLocks noGrp="1"/>
          </p:cNvSpPr>
          <p:nvPr>
            <p:ph type="sldNum" idx="18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8EBD8AD-E314-40EB-A56A-72F7589B4DA7}"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PlaceHolder 1"/>
          <p:cNvSpPr>
            <a:spLocks noGrp="1"/>
          </p:cNvSpPr>
          <p:nvPr>
            <p:ph type="sldImg"/>
          </p:nvPr>
        </p:nvSpPr>
        <p:spPr>
          <a:xfrm>
            <a:off x="685800" y="1143000"/>
            <a:ext cx="5485320" cy="3085200"/>
          </a:xfrm>
          <a:prstGeom prst="rect">
            <a:avLst/>
          </a:prstGeom>
          <a:ln w="0">
            <a:noFill/>
          </a:ln>
        </p:spPr>
      </p:sp>
      <p:sp>
        <p:nvSpPr>
          <p:cNvPr id="79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96" name="PlaceHolder 3"/>
          <p:cNvSpPr>
            <a:spLocks noGrp="1"/>
          </p:cNvSpPr>
          <p:nvPr>
            <p:ph type="sldNum" idx="18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0389CCC-62F7-489B-990B-68B33EEF0732}"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PlaceHolder 1"/>
          <p:cNvSpPr>
            <a:spLocks noGrp="1"/>
          </p:cNvSpPr>
          <p:nvPr>
            <p:ph type="sldImg"/>
          </p:nvPr>
        </p:nvSpPr>
        <p:spPr>
          <a:xfrm>
            <a:off x="685800" y="1143000"/>
            <a:ext cx="5485320" cy="3085200"/>
          </a:xfrm>
          <a:prstGeom prst="rect">
            <a:avLst/>
          </a:prstGeom>
          <a:ln w="0">
            <a:noFill/>
          </a:ln>
        </p:spPr>
      </p:sp>
      <p:sp>
        <p:nvSpPr>
          <p:cNvPr id="79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https://www.datacamp.com/community/tutorials/r-or-python-for-data-analysis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"While Python is often praised for being a general-purpose language with an easy-to-understand syntax, R's functionality was developed with statisticians in mind, thereby giving it field specific advantages such as great features for data visualization"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https://www.rstudio.com/blog/r-vs-python-what-s-the-best-for-language-for-data-science/</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"Most interfaces for novel machine learning tools are first written and supported in Python, while many new methods in statistics are first written in R."</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99" name="PlaceHolder 3"/>
          <p:cNvSpPr>
            <a:spLocks noGrp="1"/>
          </p:cNvSpPr>
          <p:nvPr>
            <p:ph type="sldNum" idx="18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EC40379-64FD-4D6A-AD55-4404AFC94C0E}"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PlaceHolder 1"/>
          <p:cNvSpPr>
            <a:spLocks noGrp="1"/>
          </p:cNvSpPr>
          <p:nvPr>
            <p:ph type="sldImg"/>
          </p:nvPr>
        </p:nvSpPr>
        <p:spPr>
          <a:xfrm>
            <a:off x="685800" y="1143000"/>
            <a:ext cx="5485320" cy="3085200"/>
          </a:xfrm>
          <a:prstGeom prst="rect">
            <a:avLst/>
          </a:prstGeom>
          <a:ln w="0">
            <a:noFill/>
          </a:ln>
        </p:spPr>
      </p:sp>
      <p:sp>
        <p:nvSpPr>
          <p:cNvPr id="80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02" name="PlaceHolder 3"/>
          <p:cNvSpPr>
            <a:spLocks noGrp="1"/>
          </p:cNvSpPr>
          <p:nvPr>
            <p:ph type="sldNum" idx="18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2F0F155-BEC0-4C0C-AAE3-61B5477CA47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PlaceHolder 1"/>
          <p:cNvSpPr>
            <a:spLocks noGrp="1"/>
          </p:cNvSpPr>
          <p:nvPr>
            <p:ph type="sldImg"/>
          </p:nvPr>
        </p:nvSpPr>
        <p:spPr>
          <a:xfrm>
            <a:off x="685800" y="1143000"/>
            <a:ext cx="5485320" cy="3085200"/>
          </a:xfrm>
          <a:prstGeom prst="rect">
            <a:avLst/>
          </a:prstGeom>
          <a:ln w="0">
            <a:noFill/>
          </a:ln>
        </p:spPr>
      </p:sp>
      <p:sp>
        <p:nvSpPr>
          <p:cNvPr id="80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Top R packages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https://www.r-bloggers.com/2021/04/15-essential-packages-in-r-for-data-science/</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https://towardsdatascience.com/top-r-libraries-for-data-science-9b24f658e243</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https://www.udacity.com/blog/2021/01/best-r-packages-for-data-science.html</a:t>
            </a:r>
            <a:r>
              <a:rPr b="0" lang="en-US" sz="2000" strike="noStrike" u="none">
                <a:solidFill>
                  <a:srgbClr val="000000"/>
                </a:solidFill>
                <a:effectLst/>
                <a:uFillTx/>
                <a:latin typeface="Arial"/>
              </a:rPr>
              <a:t>  (knitr for generating reports)</a:t>
            </a:r>
            <a:endParaRPr b="0" lang="en-US" sz="2000" strike="noStrike" u="none">
              <a:solidFill>
                <a:srgbClr val="000000"/>
              </a:solidFill>
              <a:effectLst/>
              <a:uFillTx/>
              <a:latin typeface="Arial"/>
            </a:endParaRPr>
          </a:p>
        </p:txBody>
      </p:sp>
      <p:sp>
        <p:nvSpPr>
          <p:cNvPr id="805" name="PlaceHolder 3"/>
          <p:cNvSpPr>
            <a:spLocks noGrp="1"/>
          </p:cNvSpPr>
          <p:nvPr>
            <p:ph type="sldNum" idx="18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0F2742D-3BF0-4925-B442-E94292FFE0F9}"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6" name="PlaceHolder 1"/>
          <p:cNvSpPr>
            <a:spLocks noGrp="1"/>
          </p:cNvSpPr>
          <p:nvPr>
            <p:ph type="sldImg"/>
          </p:nvPr>
        </p:nvSpPr>
        <p:spPr>
          <a:xfrm>
            <a:off x="685800" y="1143000"/>
            <a:ext cx="5485320" cy="3085200"/>
          </a:xfrm>
          <a:prstGeom prst="rect">
            <a:avLst/>
          </a:prstGeom>
          <a:ln w="0">
            <a:noFill/>
          </a:ln>
        </p:spPr>
      </p:sp>
      <p:sp>
        <p:nvSpPr>
          <p:cNvPr id="80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08" name="PlaceHolder 3"/>
          <p:cNvSpPr>
            <a:spLocks noGrp="1"/>
          </p:cNvSpPr>
          <p:nvPr>
            <p:ph type="sldNum" idx="18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30D98B1-6FF8-4576-94E4-C6D2B044C2C2}"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PlaceHolder 1"/>
          <p:cNvSpPr>
            <a:spLocks noGrp="1"/>
          </p:cNvSpPr>
          <p:nvPr>
            <p:ph type="sldImg"/>
          </p:nvPr>
        </p:nvSpPr>
        <p:spPr>
          <a:xfrm>
            <a:off x="685800" y="1143000"/>
            <a:ext cx="5485320" cy="3085200"/>
          </a:xfrm>
          <a:prstGeom prst="rect">
            <a:avLst/>
          </a:prstGeom>
          <a:ln w="0">
            <a:noFill/>
          </a:ln>
        </p:spPr>
      </p:sp>
      <p:sp>
        <p:nvSpPr>
          <p:cNvPr id="81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11" name="PlaceHolder 3"/>
          <p:cNvSpPr>
            <a:spLocks noGrp="1"/>
          </p:cNvSpPr>
          <p:nvPr>
            <p:ph type="sldNum" idx="19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C8F253D-B855-43E1-9D54-2BA3C51B5ED5}"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sldImg"/>
          </p:nvPr>
        </p:nvSpPr>
        <p:spPr>
          <a:xfrm>
            <a:off x="685800" y="1143000"/>
            <a:ext cx="5485320" cy="3085200"/>
          </a:xfrm>
          <a:prstGeom prst="rect">
            <a:avLst/>
          </a:prstGeom>
          <a:ln w="0">
            <a:noFill/>
          </a:ln>
        </p:spPr>
      </p:sp>
      <p:sp>
        <p:nvSpPr>
          <p:cNvPr id="81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14" name="PlaceHolder 3"/>
          <p:cNvSpPr>
            <a:spLocks noGrp="1"/>
          </p:cNvSpPr>
          <p:nvPr>
            <p:ph type="sldNum" idx="19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7A87F7D-7689-4F97-9256-66DC1E183659}"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5" name="PlaceHolder 1"/>
          <p:cNvSpPr>
            <a:spLocks noGrp="1"/>
          </p:cNvSpPr>
          <p:nvPr>
            <p:ph type="sldImg"/>
          </p:nvPr>
        </p:nvSpPr>
        <p:spPr>
          <a:xfrm>
            <a:off x="685800" y="1143000"/>
            <a:ext cx="5485320" cy="3085200"/>
          </a:xfrm>
          <a:prstGeom prst="rect">
            <a:avLst/>
          </a:prstGeom>
          <a:ln w="0">
            <a:noFill/>
          </a:ln>
        </p:spPr>
      </p:sp>
      <p:sp>
        <p:nvSpPr>
          <p:cNvPr id="81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17" name="PlaceHolder 3"/>
          <p:cNvSpPr>
            <a:spLocks noGrp="1"/>
          </p:cNvSpPr>
          <p:nvPr>
            <p:ph type="sldNum" idx="19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C4A55C5-300E-4807-BBB0-96195DCAD070}"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PlaceHolder 1"/>
          <p:cNvSpPr>
            <a:spLocks noGrp="1"/>
          </p:cNvSpPr>
          <p:nvPr>
            <p:ph type="sldImg"/>
          </p:nvPr>
        </p:nvSpPr>
        <p:spPr>
          <a:xfrm>
            <a:off x="685800" y="1143000"/>
            <a:ext cx="5485320" cy="3085200"/>
          </a:xfrm>
          <a:prstGeom prst="rect">
            <a:avLst/>
          </a:prstGeom>
          <a:ln w="0">
            <a:noFill/>
          </a:ln>
        </p:spPr>
      </p:sp>
      <p:sp>
        <p:nvSpPr>
          <p:cNvPr id="73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39" name="PlaceHolder 3"/>
          <p:cNvSpPr>
            <a:spLocks noGrp="1"/>
          </p:cNvSpPr>
          <p:nvPr>
            <p:ph type="sldNum" idx="16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AFD4B80-496A-40AA-B2DD-709478B152D5}"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PlaceHolder 1"/>
          <p:cNvSpPr>
            <a:spLocks noGrp="1"/>
          </p:cNvSpPr>
          <p:nvPr>
            <p:ph type="sldImg"/>
          </p:nvPr>
        </p:nvSpPr>
        <p:spPr>
          <a:xfrm>
            <a:off x="685800" y="1143000"/>
            <a:ext cx="5485320" cy="3085200"/>
          </a:xfrm>
          <a:prstGeom prst="rect">
            <a:avLst/>
          </a:prstGeom>
          <a:ln w="0">
            <a:noFill/>
          </a:ln>
        </p:spPr>
      </p:sp>
      <p:sp>
        <p:nvSpPr>
          <p:cNvPr id="81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20" name="PlaceHolder 3"/>
          <p:cNvSpPr>
            <a:spLocks noGrp="1"/>
          </p:cNvSpPr>
          <p:nvPr>
            <p:ph type="sldNum" idx="19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C11D43E-08C8-4EF5-8DDC-543AF782B8F8}"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PlaceHolder 1"/>
          <p:cNvSpPr>
            <a:spLocks noGrp="1"/>
          </p:cNvSpPr>
          <p:nvPr>
            <p:ph type="sldImg"/>
          </p:nvPr>
        </p:nvSpPr>
        <p:spPr>
          <a:xfrm>
            <a:off x="685800" y="1143000"/>
            <a:ext cx="5485320" cy="3085200"/>
          </a:xfrm>
          <a:prstGeom prst="rect">
            <a:avLst/>
          </a:prstGeom>
          <a:ln w="0">
            <a:noFill/>
          </a:ln>
        </p:spPr>
      </p:sp>
      <p:sp>
        <p:nvSpPr>
          <p:cNvPr id="82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23" name="PlaceHolder 3"/>
          <p:cNvSpPr>
            <a:spLocks noGrp="1"/>
          </p:cNvSpPr>
          <p:nvPr>
            <p:ph type="sldNum" idx="19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E3BDFD6-B969-4DAA-AF14-5314BF91D2C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sldImg"/>
          </p:nvPr>
        </p:nvSpPr>
        <p:spPr>
          <a:xfrm>
            <a:off x="685800" y="1143000"/>
            <a:ext cx="5485320" cy="3085200"/>
          </a:xfrm>
          <a:prstGeom prst="rect">
            <a:avLst/>
          </a:prstGeom>
          <a:ln w="0">
            <a:noFill/>
          </a:ln>
        </p:spPr>
      </p:sp>
      <p:sp>
        <p:nvSpPr>
          <p:cNvPr id="82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26" name="PlaceHolder 3"/>
          <p:cNvSpPr>
            <a:spLocks noGrp="1"/>
          </p:cNvSpPr>
          <p:nvPr>
            <p:ph type="sldNum" idx="19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B91DAD8-9BBD-4AE9-B007-2E02E722D91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sldImg"/>
          </p:nvPr>
        </p:nvSpPr>
        <p:spPr>
          <a:xfrm>
            <a:off x="685800" y="1143000"/>
            <a:ext cx="5485320" cy="3085200"/>
          </a:xfrm>
          <a:prstGeom prst="rect">
            <a:avLst/>
          </a:prstGeom>
          <a:ln w="0">
            <a:noFill/>
          </a:ln>
        </p:spPr>
      </p:sp>
      <p:sp>
        <p:nvSpPr>
          <p:cNvPr id="82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29" name="PlaceHolder 3"/>
          <p:cNvSpPr>
            <a:spLocks noGrp="1"/>
          </p:cNvSpPr>
          <p:nvPr>
            <p:ph type="sldNum" idx="19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8DEB556-AB17-4E77-AA67-4FC79CE68DD1}"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sldImg"/>
          </p:nvPr>
        </p:nvSpPr>
        <p:spPr>
          <a:xfrm>
            <a:off x="685800" y="1143000"/>
            <a:ext cx="5485320" cy="3085200"/>
          </a:xfrm>
          <a:prstGeom prst="rect">
            <a:avLst/>
          </a:prstGeom>
          <a:ln w="0">
            <a:noFill/>
          </a:ln>
        </p:spPr>
      </p:sp>
      <p:sp>
        <p:nvSpPr>
          <p:cNvPr id="83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32" name="PlaceHolder 3"/>
          <p:cNvSpPr>
            <a:spLocks noGrp="1"/>
          </p:cNvSpPr>
          <p:nvPr>
            <p:ph type="sldNum" idx="19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CD6072D-4E80-41B5-9099-CBFAF7104662}"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sldImg"/>
          </p:nvPr>
        </p:nvSpPr>
        <p:spPr>
          <a:xfrm>
            <a:off x="685800" y="1143000"/>
            <a:ext cx="5485320" cy="3085200"/>
          </a:xfrm>
          <a:prstGeom prst="rect">
            <a:avLst/>
          </a:prstGeom>
          <a:ln w="0">
            <a:noFill/>
          </a:ln>
        </p:spPr>
      </p:sp>
      <p:sp>
        <p:nvSpPr>
          <p:cNvPr id="83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835" name="PlaceHolder 3"/>
          <p:cNvSpPr>
            <a:spLocks noGrp="1"/>
          </p:cNvSpPr>
          <p:nvPr>
            <p:ph type="sldNum" idx="19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7B95EF8-C575-4CFC-9FFE-55992E034974}"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sldImg"/>
          </p:nvPr>
        </p:nvSpPr>
        <p:spPr>
          <a:xfrm>
            <a:off x="685800" y="1143000"/>
            <a:ext cx="5485320" cy="3085200"/>
          </a:xfrm>
          <a:prstGeom prst="rect">
            <a:avLst/>
          </a:prstGeom>
          <a:ln w="0">
            <a:noFill/>
          </a:ln>
        </p:spPr>
      </p:sp>
      <p:sp>
        <p:nvSpPr>
          <p:cNvPr id="83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838" name="PlaceHolder 3"/>
          <p:cNvSpPr>
            <a:spLocks noGrp="1"/>
          </p:cNvSpPr>
          <p:nvPr>
            <p:ph type="sldNum" idx="19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F75BB69-41EE-4D5D-AFFC-F301D290A0FD}"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sldImg"/>
          </p:nvPr>
        </p:nvSpPr>
        <p:spPr>
          <a:xfrm>
            <a:off x="685800" y="1143000"/>
            <a:ext cx="5485320" cy="3085200"/>
          </a:xfrm>
          <a:prstGeom prst="rect">
            <a:avLst/>
          </a:prstGeom>
          <a:ln w="0">
            <a:noFill/>
          </a:ln>
        </p:spPr>
      </p:sp>
      <p:sp>
        <p:nvSpPr>
          <p:cNvPr id="84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841" name="PlaceHolder 3"/>
          <p:cNvSpPr>
            <a:spLocks noGrp="1"/>
          </p:cNvSpPr>
          <p:nvPr>
            <p:ph type="sldNum" idx="20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6F5C6B4-2E59-4DB3-B7AE-8333DD0E7C99}"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sldImg"/>
          </p:nvPr>
        </p:nvSpPr>
        <p:spPr>
          <a:xfrm>
            <a:off x="685800" y="1143000"/>
            <a:ext cx="5485320" cy="3085200"/>
          </a:xfrm>
          <a:prstGeom prst="rect">
            <a:avLst/>
          </a:prstGeom>
          <a:ln w="0">
            <a:noFill/>
          </a:ln>
        </p:spPr>
      </p:sp>
      <p:sp>
        <p:nvSpPr>
          <p:cNvPr id="84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844" name="PlaceHolder 3"/>
          <p:cNvSpPr>
            <a:spLocks noGrp="1"/>
          </p:cNvSpPr>
          <p:nvPr>
            <p:ph type="sldNum" idx="20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7DFCAE5-5E5E-46B0-93CA-98DEA301123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0" name="PlaceHolder 1"/>
          <p:cNvSpPr>
            <a:spLocks noGrp="1"/>
          </p:cNvSpPr>
          <p:nvPr>
            <p:ph type="sldImg"/>
          </p:nvPr>
        </p:nvSpPr>
        <p:spPr>
          <a:xfrm>
            <a:off x="685800" y="1143000"/>
            <a:ext cx="5485320" cy="3085200"/>
          </a:xfrm>
          <a:prstGeom prst="rect">
            <a:avLst/>
          </a:prstGeom>
          <a:ln w="0">
            <a:noFill/>
          </a:ln>
        </p:spPr>
      </p:sp>
      <p:sp>
        <p:nvSpPr>
          <p:cNvPr id="74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42" name="PlaceHolder 3"/>
          <p:cNvSpPr>
            <a:spLocks noGrp="1"/>
          </p:cNvSpPr>
          <p:nvPr>
            <p:ph type="sldNum" idx="16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8498C07-AC6E-4842-96B7-F456A2E77454}"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sldImg"/>
          </p:nvPr>
        </p:nvSpPr>
        <p:spPr>
          <a:xfrm>
            <a:off x="685800" y="1143000"/>
            <a:ext cx="5485320" cy="3085200"/>
          </a:xfrm>
          <a:prstGeom prst="rect">
            <a:avLst/>
          </a:prstGeom>
          <a:ln w="0">
            <a:noFill/>
          </a:ln>
        </p:spPr>
      </p:sp>
      <p:sp>
        <p:nvSpPr>
          <p:cNvPr id="84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EDA postpones the usual assumptions about what kind of model the data follow, with the more direct approach of allowing the data itself to reveal its underlying structure and model.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EDA is not a mere collection of techniques; EDA is a philosophy as to how we dissect a data set; what we look for; how we look; and how we interpret; and it does so by making use of graphics.</a:t>
            </a:r>
            <a:endParaRPr b="0" lang="en-US" sz="2000" strike="noStrike" u="none">
              <a:solidFill>
                <a:srgbClr val="000000"/>
              </a:solidFill>
              <a:effectLst/>
              <a:uFillTx/>
              <a:latin typeface="Arial"/>
            </a:endParaRPr>
          </a:p>
        </p:txBody>
      </p:sp>
      <p:sp>
        <p:nvSpPr>
          <p:cNvPr id="847" name="PlaceHolder 3"/>
          <p:cNvSpPr>
            <a:spLocks noGrp="1"/>
          </p:cNvSpPr>
          <p:nvPr>
            <p:ph type="sldNum" idx="20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EC58976-FD36-41EE-A69D-546CE088BDA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sldImg"/>
          </p:nvPr>
        </p:nvSpPr>
        <p:spPr>
          <a:xfrm>
            <a:off x="685800" y="1143000"/>
            <a:ext cx="5485320" cy="3085200"/>
          </a:xfrm>
          <a:prstGeom prst="rect">
            <a:avLst/>
          </a:prstGeom>
          <a:ln w="0">
            <a:noFill/>
          </a:ln>
        </p:spPr>
      </p:sp>
      <p:sp>
        <p:nvSpPr>
          <p:cNvPr id="84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EDA postpones the usual assumptions about what kind of model the data follow, with the more direct approach of allowing the data itself to reveal its underlying structure and model.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EDA is not a mere collection of techniques; EDA is a philosophy as to how we dissect a data set; what we look for; how we look; and how we interpret; and it does so by making use of graphics.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1"/>
              </a:rPr>
              <a:t>https://towardsdatascience.com/exploratory-data-analysis-8fc1cb20fd15</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Exploratory Data Analysis refers to the critical process of performing initial investigations on data so as to discover patterns, to spot anomalies, to test hypothesis and to check assumptions with the help of summary statistics and graphical representations.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It is a good practice to understand the data first and try to gather as many insights from it. EDA is all about making sense of data in hand,before getting them dirty with it.</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850" name="PlaceHolder 3"/>
          <p:cNvSpPr>
            <a:spLocks noGrp="1"/>
          </p:cNvSpPr>
          <p:nvPr>
            <p:ph type="sldNum" idx="20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4F2FB50-5386-4632-A51C-AE75EA780220}"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sldImg"/>
          </p:nvPr>
        </p:nvSpPr>
        <p:spPr>
          <a:xfrm>
            <a:off x="685800" y="1143000"/>
            <a:ext cx="5485320" cy="3085200"/>
          </a:xfrm>
          <a:prstGeom prst="rect">
            <a:avLst/>
          </a:prstGeom>
          <a:ln w="0">
            <a:noFill/>
          </a:ln>
        </p:spPr>
      </p:sp>
      <p:sp>
        <p:nvSpPr>
          <p:cNvPr id="85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Parsimony</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https://www.statisticshowto.com/parsimonious-model/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853" name="PlaceHolder 3"/>
          <p:cNvSpPr>
            <a:spLocks noGrp="1"/>
          </p:cNvSpPr>
          <p:nvPr>
            <p:ph type="sldNum" idx="20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08F8DD1-D818-4081-B1D7-852E32D4F4C4}"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sldImg"/>
          </p:nvPr>
        </p:nvSpPr>
        <p:spPr>
          <a:xfrm>
            <a:off x="685800" y="1143000"/>
            <a:ext cx="5485320" cy="3085200"/>
          </a:xfrm>
          <a:prstGeom prst="rect">
            <a:avLst/>
          </a:prstGeom>
          <a:ln w="0">
            <a:noFill/>
          </a:ln>
        </p:spPr>
      </p:sp>
      <p:sp>
        <p:nvSpPr>
          <p:cNvPr id="85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Dataset source &lt;</a:t>
            </a:r>
            <a:r>
              <a:rPr b="0" lang="en-US" sz="2000" strike="noStrike" u="sng">
                <a:solidFill>
                  <a:srgbClr val="000000"/>
                </a:solidFill>
                <a:effectLst/>
                <a:uFillTx/>
                <a:latin typeface="Arial"/>
                <a:hlinkClick r:id="rId1"/>
              </a:rPr>
              <a:t>https://www.kaggle.com/code/carlmcbrideellis/anscombe-s-quartet-and-the-importance-of-eda</a:t>
            </a:r>
            <a:r>
              <a:rPr b="0" lang="en-US" sz="2000" strike="noStrike" u="none">
                <a:solidFill>
                  <a:srgbClr val="000000"/>
                </a:solidFill>
                <a:effectLst/>
                <a:uFillTx/>
                <a:latin typeface="Arial"/>
              </a:rPr>
              <a:t>&gt;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https://en.wikipedia.org/wiki/Anscombe%27s_quartet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1" lang="en-US" sz="2000" strike="noStrike" u="none">
                <a:solidFill>
                  <a:srgbClr val="000000"/>
                </a:solidFill>
                <a:effectLst/>
                <a:uFillTx/>
                <a:latin typeface="Arial"/>
              </a:rPr>
              <a:t>Anscombe's quartet</a:t>
            </a:r>
            <a:r>
              <a:rPr b="0" lang="en-US" sz="2000" strike="noStrike" u="none">
                <a:solidFill>
                  <a:srgbClr val="000000"/>
                </a:solidFill>
                <a:effectLst/>
                <a:uFillTx/>
                <a:latin typeface="Arial"/>
              </a:rPr>
              <a:t> comprises four dataset hat have nearly identical simple descriptive statistics yet have very different distributions and appear very different when graphed. Each dataset consists of eleven (x,y) points. They were constructed in 1973 by the statistician </a:t>
            </a:r>
            <a:r>
              <a:rPr b="0" lang="en-US" sz="2000" strike="noStrike" u="sng">
                <a:solidFill>
                  <a:srgbClr val="000000"/>
                </a:solidFill>
                <a:effectLst/>
                <a:uFillTx/>
                <a:latin typeface="Arial"/>
                <a:hlinkClick r:id="rId3"/>
              </a:rPr>
              <a:t>Francis Anscombe</a:t>
            </a:r>
            <a:r>
              <a:rPr b="0" lang="en-US" sz="2000" strike="noStrike" u="none">
                <a:solidFill>
                  <a:srgbClr val="000000"/>
                </a:solidFill>
                <a:effectLst/>
                <a:uFillTx/>
                <a:latin typeface="Arial"/>
              </a:rPr>
              <a:t> to demonstrate both the importance of graphing data when analyzing it, and the effect of outliers and other influential observations on statistical properties. He described the article as being intended to counter the impression among statisticians that "numerical calculations are exact, but graphs are rough."</a:t>
            </a:r>
            <a:endParaRPr b="0" lang="en-US" sz="2000" strike="noStrike" u="none">
              <a:solidFill>
                <a:srgbClr val="000000"/>
              </a:solidFill>
              <a:effectLst/>
              <a:uFillTx/>
              <a:latin typeface="Arial"/>
            </a:endParaRPr>
          </a:p>
        </p:txBody>
      </p:sp>
      <p:sp>
        <p:nvSpPr>
          <p:cNvPr id="856" name="PlaceHolder 3"/>
          <p:cNvSpPr>
            <a:spLocks noGrp="1"/>
          </p:cNvSpPr>
          <p:nvPr>
            <p:ph type="sldNum" idx="20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F5F5EE4-FADA-4ED3-A8CF-C403EBE52D2B}"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sldImg"/>
          </p:nvPr>
        </p:nvSpPr>
        <p:spPr>
          <a:xfrm>
            <a:off x="685800" y="1143000"/>
            <a:ext cx="5485320" cy="3085200"/>
          </a:xfrm>
          <a:prstGeom prst="rect">
            <a:avLst/>
          </a:prstGeom>
          <a:ln w="0">
            <a:noFill/>
          </a:ln>
        </p:spPr>
      </p:sp>
      <p:sp>
        <p:nvSpPr>
          <p:cNvPr id="85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Dataset source &lt;</a:t>
            </a:r>
            <a:r>
              <a:rPr b="0" lang="en-US" sz="2000" strike="noStrike" u="sng">
                <a:solidFill>
                  <a:srgbClr val="000000"/>
                </a:solidFill>
                <a:effectLst/>
                <a:uFillTx/>
                <a:latin typeface="Arial"/>
                <a:hlinkClick r:id="rId1"/>
              </a:rPr>
              <a:t>https://www.kaggle.com/code/carlmcbrideellis/anscombe-s-quartet-and-the-importance-of-eda</a:t>
            </a:r>
            <a:r>
              <a:rPr b="0" lang="en-US" sz="2000" strike="noStrike" u="none">
                <a:solidFill>
                  <a:srgbClr val="000000"/>
                </a:solidFill>
                <a:effectLst/>
                <a:uFillTx/>
                <a:latin typeface="Arial"/>
              </a:rPr>
              <a:t>&gt;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https://en.wikipedia.org/wiki/Anscombe%27s_quartet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1" lang="en-US" sz="2000" strike="noStrike" u="none">
                <a:solidFill>
                  <a:srgbClr val="000000"/>
                </a:solidFill>
                <a:effectLst/>
                <a:uFillTx/>
                <a:latin typeface="Arial"/>
              </a:rPr>
              <a:t>Anscombe's quartet</a:t>
            </a:r>
            <a:r>
              <a:rPr b="0" lang="en-US" sz="2000" strike="noStrike" u="none">
                <a:solidFill>
                  <a:srgbClr val="000000"/>
                </a:solidFill>
                <a:effectLst/>
                <a:uFillTx/>
                <a:latin typeface="Arial"/>
              </a:rPr>
              <a:t> comprises four dataset hat have nearly identical simple descriptive statistics yet have very different distributions and appear very different when graphed. Each dataset consists of eleven (x,y) points. They were constructed in 1973 by the statistician </a:t>
            </a:r>
            <a:r>
              <a:rPr b="0" lang="en-US" sz="2000" strike="noStrike" u="sng">
                <a:solidFill>
                  <a:srgbClr val="000000"/>
                </a:solidFill>
                <a:effectLst/>
                <a:uFillTx/>
                <a:latin typeface="Arial"/>
                <a:hlinkClick r:id="rId3"/>
              </a:rPr>
              <a:t>Francis Anscombe</a:t>
            </a:r>
            <a:r>
              <a:rPr b="0" lang="en-US" sz="2000" strike="noStrike" u="none">
                <a:solidFill>
                  <a:srgbClr val="000000"/>
                </a:solidFill>
                <a:effectLst/>
                <a:uFillTx/>
                <a:latin typeface="Arial"/>
              </a:rPr>
              <a:t> to demonstrate both the importance of graphing data when analyzing it, and the effect of outliers and other influential observations on statistical properties. He described the article as being intended to counter the impression among statisticians that "numerical calculations are exact, but graphs are rough."</a:t>
            </a:r>
            <a:endParaRPr b="0" lang="en-US" sz="2000" strike="noStrike" u="none">
              <a:solidFill>
                <a:srgbClr val="000000"/>
              </a:solidFill>
              <a:effectLst/>
              <a:uFillTx/>
              <a:latin typeface="Arial"/>
            </a:endParaRPr>
          </a:p>
        </p:txBody>
      </p:sp>
      <p:sp>
        <p:nvSpPr>
          <p:cNvPr id="859" name="PlaceHolder 3"/>
          <p:cNvSpPr>
            <a:spLocks noGrp="1"/>
          </p:cNvSpPr>
          <p:nvPr>
            <p:ph type="sldNum" idx="20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CDE734A-266A-4339-A5F7-63637A0DAB51}"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sldImg"/>
          </p:nvPr>
        </p:nvSpPr>
        <p:spPr>
          <a:xfrm>
            <a:off x="685800" y="1143000"/>
            <a:ext cx="5485320" cy="3085200"/>
          </a:xfrm>
          <a:prstGeom prst="rect">
            <a:avLst/>
          </a:prstGeom>
          <a:ln w="0">
            <a:noFill/>
          </a:ln>
        </p:spPr>
      </p:sp>
      <p:sp>
        <p:nvSpPr>
          <p:cNvPr id="86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sng">
                <a:solidFill>
                  <a:srgbClr val="000000"/>
                </a:solidFill>
                <a:effectLst/>
                <a:uFillTx/>
                <a:latin typeface="Arial"/>
                <a:hlinkClick r:id="rId1"/>
              </a:rPr>
              <a:t>https://en.wikipedia.org/wiki/Anscombe%27s_quartet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https://www.kaggle.com/code/carlmcbrideellis/anscombe-s-quartet-and-the-importance-of-eda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In Figure 1 the points almost lie along a straight line, and that our straight line model seems to be a reasonable choice.</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In Figure 2 the relationship is not linear,  the points would really be better fitted by a smooth curve, such as a quadratic model (i.e. y=ax2+mx+cy=ax2+mx+c).</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In Figure 3 we see an outlier point, whose removal from the data set would result in a much better fit.</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In Figure 4 we see that outcome variables are completely independent of the explanatory variable, and a regression is only possible because of one single point, in this case it is a 'high-leverage' point, i.e. this point is exerting a large (or in this case total) influence on the slope of the fit.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62" name="PlaceHolder 3"/>
          <p:cNvSpPr>
            <a:spLocks noGrp="1"/>
          </p:cNvSpPr>
          <p:nvPr>
            <p:ph type="sldNum" idx="20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D6F24F5-60E5-45B4-967D-A22B1179929A}"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sldImg"/>
          </p:nvPr>
        </p:nvSpPr>
        <p:spPr>
          <a:xfrm>
            <a:off x="685800" y="1143000"/>
            <a:ext cx="5485320" cy="3085200"/>
          </a:xfrm>
          <a:prstGeom prst="rect">
            <a:avLst/>
          </a:prstGeom>
          <a:ln w="0">
            <a:noFill/>
          </a:ln>
        </p:spPr>
      </p:sp>
      <p:sp>
        <p:nvSpPr>
          <p:cNvPr id="86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865" name="PlaceHolder 3"/>
          <p:cNvSpPr>
            <a:spLocks noGrp="1"/>
          </p:cNvSpPr>
          <p:nvPr>
            <p:ph type="sldNum" idx="20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6571F94-621B-4D2D-BF56-2F84055591EA}"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sldImg"/>
          </p:nvPr>
        </p:nvSpPr>
        <p:spPr>
          <a:xfrm>
            <a:off x="685800" y="1143000"/>
            <a:ext cx="5485320" cy="3085200"/>
          </a:xfrm>
          <a:prstGeom prst="rect">
            <a:avLst/>
          </a:prstGeom>
          <a:ln w="0">
            <a:noFill/>
          </a:ln>
        </p:spPr>
      </p:sp>
      <p:sp>
        <p:nvSpPr>
          <p:cNvPr id="86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The Datasaurus Dozen</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Recently, </a:t>
            </a:r>
            <a:r>
              <a:rPr b="0" lang="en-US" sz="2000" strike="noStrike" u="sng">
                <a:solidFill>
                  <a:srgbClr val="000000"/>
                </a:solidFill>
                <a:effectLst/>
                <a:uFillTx/>
                <a:latin typeface="Arial"/>
                <a:hlinkClick r:id="rId1"/>
              </a:rPr>
              <a:t>Alberto Cairo</a:t>
            </a:r>
            <a:r>
              <a:rPr b="0" lang="en-US" sz="2000" strike="noStrike" u="none">
                <a:solidFill>
                  <a:srgbClr val="000000"/>
                </a:solidFill>
                <a:effectLst/>
                <a:uFillTx/>
                <a:latin typeface="Arial"/>
              </a:rPr>
              <a:t> created the </a:t>
            </a:r>
            <a:r>
              <a:rPr b="0" lang="en-US" sz="2000" strike="noStrike" u="sng">
                <a:solidFill>
                  <a:srgbClr val="000000"/>
                </a:solidFill>
                <a:effectLst/>
                <a:uFillTx/>
                <a:latin typeface="Arial"/>
                <a:hlinkClick r:id="rId2"/>
              </a:rPr>
              <a:t>Datasaurus</a:t>
            </a:r>
            <a:r>
              <a:rPr b="0" lang="en-US" sz="2000" strike="noStrike" u="none">
                <a:solidFill>
                  <a:srgbClr val="000000"/>
                </a:solidFill>
                <a:effectLst/>
                <a:uFillTx/>
                <a:latin typeface="Arial"/>
              </a:rPr>
              <a:t> dataset which urges people to "never trust summary statistics alone; always visualize your data", since, while the data exhibits normal seeming statistics, plotting the data reveals a picture of a dinosaur.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868" name="PlaceHolder 3"/>
          <p:cNvSpPr>
            <a:spLocks noGrp="1"/>
          </p:cNvSpPr>
          <p:nvPr>
            <p:ph type="sldNum" idx="20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257FC44-C419-44EE-BB13-AD16100D8AEF}"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sldImg"/>
          </p:nvPr>
        </p:nvSpPr>
        <p:spPr>
          <a:xfrm>
            <a:off x="685800" y="1143000"/>
            <a:ext cx="5485320" cy="3085200"/>
          </a:xfrm>
          <a:prstGeom prst="rect">
            <a:avLst/>
          </a:prstGeom>
          <a:ln w="0">
            <a:noFill/>
          </a:ln>
        </p:spPr>
      </p:sp>
      <p:sp>
        <p:nvSpPr>
          <p:cNvPr id="87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These 13 datasets (the Datasaurus, plus 12 others) each have the same summary statistics (x/y mean, x/y standard deviation, and Pearson's correlation) to two decimal places, while being drastically different in appearance. This work describes the technique we developed to create this dataset, and others like it.</a:t>
            </a:r>
            <a:endParaRPr b="0" lang="en-US" sz="2000" strike="noStrike" u="none">
              <a:solidFill>
                <a:srgbClr val="000000"/>
              </a:solidFill>
              <a:effectLst/>
              <a:uFillTx/>
              <a:latin typeface="Arial"/>
            </a:endParaRPr>
          </a:p>
        </p:txBody>
      </p:sp>
      <p:sp>
        <p:nvSpPr>
          <p:cNvPr id="871" name="PlaceHolder 3"/>
          <p:cNvSpPr>
            <a:spLocks noGrp="1"/>
          </p:cNvSpPr>
          <p:nvPr>
            <p:ph type="sldNum" idx="21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910492D-468A-42E3-B0B6-AFD5BE7B985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sldImg"/>
          </p:nvPr>
        </p:nvSpPr>
        <p:spPr>
          <a:xfrm>
            <a:off x="685800" y="1143000"/>
            <a:ext cx="5485320" cy="3085200"/>
          </a:xfrm>
          <a:prstGeom prst="rect">
            <a:avLst/>
          </a:prstGeom>
          <a:ln w="0">
            <a:noFill/>
          </a:ln>
        </p:spPr>
      </p:sp>
      <p:sp>
        <p:nvSpPr>
          <p:cNvPr id="87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Dataset source &lt;</a:t>
            </a:r>
            <a:r>
              <a:rPr b="0" lang="en-US" sz="2000" strike="noStrike" u="sng">
                <a:solidFill>
                  <a:srgbClr val="000000"/>
                </a:solidFill>
                <a:effectLst/>
                <a:uFillTx/>
                <a:latin typeface="Arial"/>
                <a:hlinkClick r:id="rId1"/>
              </a:rPr>
              <a:t>https://www.kaggle.com/code/carlmcbrideellis/anscombe-s-quartet-and-the-importance-of-eda</a:t>
            </a:r>
            <a:r>
              <a:rPr b="0" lang="en-US" sz="2000" strike="noStrike" u="none">
                <a:solidFill>
                  <a:srgbClr val="000000"/>
                </a:solidFill>
                <a:effectLst/>
                <a:uFillTx/>
                <a:latin typeface="Arial"/>
              </a:rPr>
              <a:t>&gt;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https://en.wikipedia.org/wiki/Anscombe%27s_quartet</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1" lang="en-US" sz="2000" strike="noStrike" u="none">
                <a:solidFill>
                  <a:srgbClr val="000000"/>
                </a:solidFill>
                <a:effectLst/>
                <a:uFillTx/>
                <a:latin typeface="Arial"/>
              </a:rPr>
              <a:t>Anscombe's quartet</a:t>
            </a:r>
            <a:r>
              <a:rPr b="0" lang="en-US" sz="2000" strike="noStrike" u="none">
                <a:solidFill>
                  <a:srgbClr val="000000"/>
                </a:solidFill>
                <a:effectLst/>
                <a:uFillTx/>
                <a:latin typeface="Arial"/>
              </a:rPr>
              <a:t> comprises four dataset hat have nearly identical simple descriptive statistics yet have very different distributions and appear very different when graphed. Each dataset consists of eleven (x,y) points. They were constructed in 1973 by the statistician </a:t>
            </a:r>
            <a:r>
              <a:rPr b="0" lang="en-US" sz="2000" strike="noStrike" u="sng">
                <a:solidFill>
                  <a:srgbClr val="000000"/>
                </a:solidFill>
                <a:effectLst/>
                <a:uFillTx/>
                <a:latin typeface="Arial"/>
                <a:hlinkClick r:id="rId3"/>
              </a:rPr>
              <a:t>Francis Anscombe</a:t>
            </a:r>
            <a:r>
              <a:rPr b="0" lang="en-US" sz="2000" strike="noStrike" u="none">
                <a:solidFill>
                  <a:srgbClr val="000000"/>
                </a:solidFill>
                <a:effectLst/>
                <a:uFillTx/>
                <a:latin typeface="Arial"/>
              </a:rPr>
              <a:t> to demonstrate both the importance of graphing data when analyzing it, and the effect of outliers and other influential observations on statistical properties. He described the article as being intended to counter the impression among statisticians that "numerical calculations are exact, but graphs are rough."</a:t>
            </a:r>
            <a:endParaRPr b="0" lang="en-US" sz="2000" strike="noStrike" u="none">
              <a:solidFill>
                <a:srgbClr val="000000"/>
              </a:solidFill>
              <a:effectLst/>
              <a:uFillTx/>
              <a:latin typeface="Arial"/>
            </a:endParaRPr>
          </a:p>
        </p:txBody>
      </p:sp>
      <p:sp>
        <p:nvSpPr>
          <p:cNvPr id="874" name="PlaceHolder 3"/>
          <p:cNvSpPr>
            <a:spLocks noGrp="1"/>
          </p:cNvSpPr>
          <p:nvPr>
            <p:ph type="sldNum" idx="21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E6B7BA7-83A8-4901-BE3E-178A071CD32C}"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PlaceHolder 1"/>
          <p:cNvSpPr>
            <a:spLocks noGrp="1"/>
          </p:cNvSpPr>
          <p:nvPr>
            <p:ph type="sldImg"/>
          </p:nvPr>
        </p:nvSpPr>
        <p:spPr>
          <a:xfrm>
            <a:off x="685800" y="1143000"/>
            <a:ext cx="5485320" cy="3085200"/>
          </a:xfrm>
          <a:prstGeom prst="rect">
            <a:avLst/>
          </a:prstGeom>
          <a:ln w="0">
            <a:noFill/>
          </a:ln>
        </p:spPr>
      </p:sp>
      <p:sp>
        <p:nvSpPr>
          <p:cNvPr id="74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45" name="PlaceHolder 3"/>
          <p:cNvSpPr>
            <a:spLocks noGrp="1"/>
          </p:cNvSpPr>
          <p:nvPr>
            <p:ph type="sldNum" idx="16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CA388C2-2502-4173-B1FB-D090348EA718}"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sldImg"/>
          </p:nvPr>
        </p:nvSpPr>
        <p:spPr>
          <a:xfrm>
            <a:off x="685800" y="1143000"/>
            <a:ext cx="5485320" cy="3085200"/>
          </a:xfrm>
          <a:prstGeom prst="rect">
            <a:avLst/>
          </a:prstGeom>
          <a:ln w="0">
            <a:noFill/>
          </a:ln>
        </p:spPr>
      </p:sp>
      <p:sp>
        <p:nvSpPr>
          <p:cNvPr id="87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877" name="PlaceHolder 3"/>
          <p:cNvSpPr>
            <a:spLocks noGrp="1"/>
          </p:cNvSpPr>
          <p:nvPr>
            <p:ph type="sldNum" idx="21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5699B6D-CBAA-434A-BD74-DF6E07260484}"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sldImg"/>
          </p:nvPr>
        </p:nvSpPr>
        <p:spPr>
          <a:xfrm>
            <a:off x="685800" y="1143000"/>
            <a:ext cx="5485320" cy="3085200"/>
          </a:xfrm>
          <a:prstGeom prst="rect">
            <a:avLst/>
          </a:prstGeom>
          <a:ln w="0">
            <a:noFill/>
          </a:ln>
        </p:spPr>
      </p:sp>
      <p:sp>
        <p:nvSpPr>
          <p:cNvPr id="87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880" name="PlaceHolder 3"/>
          <p:cNvSpPr>
            <a:spLocks noGrp="1"/>
          </p:cNvSpPr>
          <p:nvPr>
            <p:ph type="sldNum" idx="21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78FAA87-FBAA-4E32-BB41-4447C361515E}"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PlaceHolder 1"/>
          <p:cNvSpPr>
            <a:spLocks noGrp="1"/>
          </p:cNvSpPr>
          <p:nvPr>
            <p:ph type="sldImg"/>
          </p:nvPr>
        </p:nvSpPr>
        <p:spPr>
          <a:xfrm>
            <a:off x="685800" y="1143000"/>
            <a:ext cx="5485320" cy="3085200"/>
          </a:xfrm>
          <a:prstGeom prst="rect">
            <a:avLst/>
          </a:prstGeom>
          <a:ln w="0">
            <a:noFill/>
          </a:ln>
        </p:spPr>
      </p:sp>
      <p:sp>
        <p:nvSpPr>
          <p:cNvPr id="88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1"/>
              </a:rPr>
              <a:t>https://www.stat.cmu.edu/~hseltman/309/Book/chapter4.pdf</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"Non-graphical methods generally involve calculation of summary statistics, while graphical methods obviously summarize the data in a diagrammatic or pictorial way. Univariate methods look at one variable (data column) at a time, while multivariate methods look at two or more variables at a time to explore relationships. Usually our multivariate EDA will be bivariate (looking at exactly two variables), but occasionally it will involve three or more variables. It is almost always a good idea to perform univariate EDA on each of the components of a multivariate EDA before performing the multivariate EDA."</a:t>
            </a:r>
            <a:endParaRPr b="0" lang="en-US" sz="2000" strike="noStrike" u="none">
              <a:solidFill>
                <a:srgbClr val="000000"/>
              </a:solidFill>
              <a:effectLst/>
              <a:uFillTx/>
              <a:latin typeface="Arial"/>
            </a:endParaRPr>
          </a:p>
        </p:txBody>
      </p:sp>
      <p:sp>
        <p:nvSpPr>
          <p:cNvPr id="883" name="PlaceHolder 3"/>
          <p:cNvSpPr>
            <a:spLocks noGrp="1"/>
          </p:cNvSpPr>
          <p:nvPr>
            <p:ph type="sldNum" idx="21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E9995EB-5606-475C-9729-4DCEB8D6DF61}"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sldImg"/>
          </p:nvPr>
        </p:nvSpPr>
        <p:spPr>
          <a:xfrm>
            <a:off x="685800" y="1143000"/>
            <a:ext cx="5485320" cy="3085200"/>
          </a:xfrm>
          <a:prstGeom prst="rect">
            <a:avLst/>
          </a:prstGeom>
          <a:ln w="0">
            <a:noFill/>
          </a:ln>
        </p:spPr>
      </p:sp>
      <p:sp>
        <p:nvSpPr>
          <p:cNvPr id="88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1"/>
              </a:rPr>
              <a:t>https://www.stat.cmu.edu/~hseltman/309/Book/chapter4.pdf</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"Non-graphical methods generally involve calculation of summary statistics, while graphical methods obviously summarize the data in a diagrammatic or pictorial way. Univariate methods look at one variable (data column) at a time, while multivariate methods look at two or more variables at a time to explore relationships. Usually our multivariate EDA will be bivariate (looking at exactly two variables), but occasionally it will involve three or more variables. It is almost always a good idea to perform univariate EDA on each of the components of a multivariate EDA before performing the multivariate EDA."</a:t>
            </a:r>
            <a:endParaRPr b="0" lang="en-US" sz="2000" strike="noStrike" u="none">
              <a:solidFill>
                <a:srgbClr val="000000"/>
              </a:solidFill>
              <a:effectLst/>
              <a:uFillTx/>
              <a:latin typeface="Arial"/>
            </a:endParaRPr>
          </a:p>
        </p:txBody>
      </p:sp>
      <p:sp>
        <p:nvSpPr>
          <p:cNvPr id="886" name="PlaceHolder 3"/>
          <p:cNvSpPr>
            <a:spLocks noGrp="1"/>
          </p:cNvSpPr>
          <p:nvPr>
            <p:ph type="sldNum" idx="21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9B6F27A-3E6F-4ACF-BDB8-56F4A07DD8B6}"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sldImg"/>
          </p:nvPr>
        </p:nvSpPr>
        <p:spPr>
          <a:xfrm>
            <a:off x="685800" y="1143000"/>
            <a:ext cx="5485320" cy="3085200"/>
          </a:xfrm>
          <a:prstGeom prst="rect">
            <a:avLst/>
          </a:prstGeom>
          <a:ln w="0">
            <a:noFill/>
          </a:ln>
        </p:spPr>
      </p:sp>
      <p:sp>
        <p:nvSpPr>
          <p:cNvPr id="88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EDA postpones the usual assumptions about what kind of model the data follow, with the more direct approach of allowing the data itself to reveal its underlying structure and model.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EDA is not a mere collection of techniques; EDA is a philosophy as to how we dissect a data set; what we look for; how we look; and how we interpret; and it does so by making use of graphics.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Check out this section</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hlinkClick r:id="rId1"/>
              </a:rPr>
              <a:t>https://www.stat.cmu.edu/~hseltman/309/Book/chapter4.pdf</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889" name="PlaceHolder 3"/>
          <p:cNvSpPr>
            <a:spLocks noGrp="1"/>
          </p:cNvSpPr>
          <p:nvPr>
            <p:ph type="sldNum" idx="21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C7FFB88-1607-449F-850B-2CA91D92337B}"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sldImg"/>
          </p:nvPr>
        </p:nvSpPr>
        <p:spPr>
          <a:xfrm>
            <a:off x="685800" y="1143000"/>
            <a:ext cx="5485320" cy="3085200"/>
          </a:xfrm>
          <a:prstGeom prst="rect">
            <a:avLst/>
          </a:prstGeom>
          <a:ln w="0">
            <a:noFill/>
          </a:ln>
        </p:spPr>
      </p:sp>
      <p:sp>
        <p:nvSpPr>
          <p:cNvPr id="89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892" name="PlaceHolder 3"/>
          <p:cNvSpPr>
            <a:spLocks noGrp="1"/>
          </p:cNvSpPr>
          <p:nvPr>
            <p:ph type="sldNum" idx="21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CCC4DF2-C3CE-4D7A-BBDA-9D201E60E39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sldImg"/>
          </p:nvPr>
        </p:nvSpPr>
        <p:spPr>
          <a:xfrm>
            <a:off x="685800" y="1143000"/>
            <a:ext cx="5485320" cy="3085200"/>
          </a:xfrm>
          <a:prstGeom prst="rect">
            <a:avLst/>
          </a:prstGeom>
          <a:ln w="0">
            <a:noFill/>
          </a:ln>
        </p:spPr>
      </p:sp>
      <p:sp>
        <p:nvSpPr>
          <p:cNvPr id="89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1"/>
              </a:rPr>
              <a:t>https://www.stat.cmu.edu/~hseltman/309/Book/chapter4.pdf</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"Non-graphical methods generally involve calculation of summary statistics, while graphical methods obviously summarize the data in a diagrammatic or pictorial way. Univariate methods look at one variable (data column) at a time, while multivariate methods look at two or more variables at a time to explore relationships. Usually our multivariate EDA will be bivariate (looking at exactly two variables), but occasionally it will involve three or more variables. It is almost always a good idea to perform univariate EDA on each of the components of a multivariate EDA before performing the multivariate EDA."</a:t>
            </a:r>
            <a:endParaRPr b="0" lang="en-US" sz="2000" strike="noStrike" u="none">
              <a:solidFill>
                <a:srgbClr val="000000"/>
              </a:solidFill>
              <a:effectLst/>
              <a:uFillTx/>
              <a:latin typeface="Arial"/>
            </a:endParaRPr>
          </a:p>
        </p:txBody>
      </p:sp>
      <p:sp>
        <p:nvSpPr>
          <p:cNvPr id="895" name="PlaceHolder 3"/>
          <p:cNvSpPr>
            <a:spLocks noGrp="1"/>
          </p:cNvSpPr>
          <p:nvPr>
            <p:ph type="sldNum" idx="21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6359F81-D0A2-4675-BB95-95AD2E31806A}"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type="sldImg"/>
          </p:nvPr>
        </p:nvSpPr>
        <p:spPr>
          <a:xfrm>
            <a:off x="685800" y="1143000"/>
            <a:ext cx="5485320" cy="3085200"/>
          </a:xfrm>
          <a:prstGeom prst="rect">
            <a:avLst/>
          </a:prstGeom>
          <a:ln w="0">
            <a:noFill/>
          </a:ln>
        </p:spPr>
      </p:sp>
      <p:sp>
        <p:nvSpPr>
          <p:cNvPr id="89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1"/>
              </a:rPr>
              <a:t>https://www.stat.cmu.edu/~hseltman/309/Book/chapter4.pdf</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"Non-graphical methods generally involve calculation of summary statistics, while graphical methods obviously summarize the data in a diagrammatic or pictorial way. Univariate methods look at one variable (data column) at a time, while multivariate methods look at two or more variables at a time to explore relationships. Usually our multivariate EDA will be bivariate (looking at exactly two variables), but occasionally it will involve three or more variables. It is almost always a good idea to perform univariate EDA on each of the components of a multivariate EDA before performing the multivariate EDA."</a:t>
            </a:r>
            <a:endParaRPr b="0" lang="en-US" sz="2000" strike="noStrike" u="none">
              <a:solidFill>
                <a:srgbClr val="000000"/>
              </a:solidFill>
              <a:effectLst/>
              <a:uFillTx/>
              <a:latin typeface="Arial"/>
            </a:endParaRPr>
          </a:p>
        </p:txBody>
      </p:sp>
      <p:sp>
        <p:nvSpPr>
          <p:cNvPr id="898" name="PlaceHolder 3"/>
          <p:cNvSpPr>
            <a:spLocks noGrp="1"/>
          </p:cNvSpPr>
          <p:nvPr>
            <p:ph type="sldNum" idx="21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0AE9F40-F002-4120-BBBF-BA4D32494A5A}"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sldImg"/>
          </p:nvPr>
        </p:nvSpPr>
        <p:spPr>
          <a:xfrm>
            <a:off x="685800" y="1143000"/>
            <a:ext cx="5485320" cy="3085200"/>
          </a:xfrm>
          <a:prstGeom prst="rect">
            <a:avLst/>
          </a:prstGeom>
          <a:ln w="0">
            <a:noFill/>
          </a:ln>
        </p:spPr>
      </p:sp>
      <p:sp>
        <p:nvSpPr>
          <p:cNvPr id="90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1"/>
              </a:rPr>
              <a:t>https://www.stat.cmu.edu/~hseltman/309/Book/chapter4.pdf</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"Non-graphical methods generally involve calculation of summary statistics, while graphical methods obviously summarize the data in a diagrammatic or pictorial way. Univariate methods look at one variable (data column) at a time, while multivariate methods look at two or more variables at a time to explore relationships. Usually our multivariate EDA will be bivariate (looking at exactly two variables), but occasionally it will involve three or more variables. It is almost always a good idea to perform univariate EDA on each of the components of a multivariate EDA before performing the multivariate EDA."</a:t>
            </a:r>
            <a:endParaRPr b="0" lang="en-US" sz="2000" strike="noStrike" u="none">
              <a:solidFill>
                <a:srgbClr val="000000"/>
              </a:solidFill>
              <a:effectLst/>
              <a:uFillTx/>
              <a:latin typeface="Arial"/>
            </a:endParaRPr>
          </a:p>
        </p:txBody>
      </p:sp>
      <p:sp>
        <p:nvSpPr>
          <p:cNvPr id="901" name="PlaceHolder 3"/>
          <p:cNvSpPr>
            <a:spLocks noGrp="1"/>
          </p:cNvSpPr>
          <p:nvPr>
            <p:ph type="sldNum" idx="22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6D74CD1-A591-4057-9F21-DF65B3104CF1}"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PlaceHolder 1"/>
          <p:cNvSpPr>
            <a:spLocks noGrp="1"/>
          </p:cNvSpPr>
          <p:nvPr>
            <p:ph type="sldImg"/>
          </p:nvPr>
        </p:nvSpPr>
        <p:spPr>
          <a:xfrm>
            <a:off x="685800" y="1143000"/>
            <a:ext cx="5485320" cy="3085200"/>
          </a:xfrm>
          <a:prstGeom prst="rect">
            <a:avLst/>
          </a:prstGeom>
          <a:ln w="0">
            <a:noFill/>
          </a:ln>
        </p:spPr>
      </p:sp>
      <p:sp>
        <p:nvSpPr>
          <p:cNvPr id="90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1"/>
              </a:rPr>
              <a:t>https://www.stat.cmu.edu/~hseltman/309/Book/chapter4.pdf</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"Non-graphical methods generally involve calculation of summary statistics, while graphical methods obviously summarize the data in a diagrammatic or pictorial way. Univariate methods look at one variable (data column) at a time, while multivariate methods look at two or more variables at a time to explore relationships. Usually our multivariate EDA will be bivariate (looking at exactly two variables), but occasionally it will involve three or more variables. It is almost always a good idea to perform univariate EDA on each of the components of a multivariate EDA before performing the multivariate EDA."</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2"/>
              </a:rPr>
              <a:t>http://mathcenter.oxford.emory.edu/site/math117/shapeCenterAndSpread/</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Shape, Center, Spread</a:t>
            </a:r>
            <a:endParaRPr b="0" lang="en-US" sz="2000" strike="noStrike" u="none">
              <a:solidFill>
                <a:srgbClr val="000000"/>
              </a:solidFill>
              <a:effectLst/>
              <a:uFillTx/>
              <a:latin typeface="Arial"/>
            </a:endParaRPr>
          </a:p>
        </p:txBody>
      </p:sp>
      <p:sp>
        <p:nvSpPr>
          <p:cNvPr id="904" name="PlaceHolder 3"/>
          <p:cNvSpPr>
            <a:spLocks noGrp="1"/>
          </p:cNvSpPr>
          <p:nvPr>
            <p:ph type="sldNum" idx="22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E691FE8-2B39-496D-A6D8-6E177E9D2F07}"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6" name="PlaceHolder 1"/>
          <p:cNvSpPr>
            <a:spLocks noGrp="1"/>
          </p:cNvSpPr>
          <p:nvPr>
            <p:ph type="sldImg"/>
          </p:nvPr>
        </p:nvSpPr>
        <p:spPr>
          <a:xfrm>
            <a:off x="685800" y="1143000"/>
            <a:ext cx="5485320" cy="3085200"/>
          </a:xfrm>
          <a:prstGeom prst="rect">
            <a:avLst/>
          </a:prstGeom>
          <a:ln w="0">
            <a:noFill/>
          </a:ln>
        </p:spPr>
      </p:sp>
      <p:sp>
        <p:nvSpPr>
          <p:cNvPr id="74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48" name="PlaceHolder 3"/>
          <p:cNvSpPr>
            <a:spLocks noGrp="1"/>
          </p:cNvSpPr>
          <p:nvPr>
            <p:ph type="sldNum" idx="16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98EE1AA-7494-4EF7-877B-0F8DBB360D99}"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PlaceHolder 1"/>
          <p:cNvSpPr>
            <a:spLocks noGrp="1"/>
          </p:cNvSpPr>
          <p:nvPr>
            <p:ph type="sldImg"/>
          </p:nvPr>
        </p:nvSpPr>
        <p:spPr>
          <a:xfrm>
            <a:off x="685800" y="1143000"/>
            <a:ext cx="5485320" cy="3085200"/>
          </a:xfrm>
          <a:prstGeom prst="rect">
            <a:avLst/>
          </a:prstGeom>
          <a:ln w="0">
            <a:noFill/>
          </a:ln>
        </p:spPr>
      </p:sp>
      <p:sp>
        <p:nvSpPr>
          <p:cNvPr id="90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Example of Bill Gates income, if we take mean income of people living around Bill Gates, the mean will be skewed towards a high number;</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If we consider the median, than it will fall in the middle of the data, and will not be affected by Bill's extreme income. Hence, robust to extreme</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Values.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https://www.stat.cmu.edu/~hseltman/309/Book/chapter4.pdf</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Robustness: "A sample statistic is “robust” if moving some data tends not to change the value of the statistic"</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Examples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hlinkClick r:id="rId2"/>
              </a:rPr>
              <a:t>https://www.purplemath.com/modules/meanmode.htm</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907" name="PlaceHolder 3"/>
          <p:cNvSpPr>
            <a:spLocks noGrp="1"/>
          </p:cNvSpPr>
          <p:nvPr>
            <p:ph type="sldNum" idx="22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7B25F66-BE77-449A-B9B9-748D827DA09E}"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sldImg"/>
          </p:nvPr>
        </p:nvSpPr>
        <p:spPr>
          <a:xfrm>
            <a:off x="685800" y="1143000"/>
            <a:ext cx="5485320" cy="3085200"/>
          </a:xfrm>
          <a:prstGeom prst="rect">
            <a:avLst/>
          </a:prstGeom>
          <a:ln w="0">
            <a:noFill/>
          </a:ln>
        </p:spPr>
      </p:sp>
      <p:sp>
        <p:nvSpPr>
          <p:cNvPr id="90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https://www.stat.cmu.edu/~hseltman/309/Book/chapter4.pdf</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Robustness: "A sample statistic is “robust” if moving some data tends not to change the value of the statistic"</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10" name="PlaceHolder 3"/>
          <p:cNvSpPr>
            <a:spLocks noGrp="1"/>
          </p:cNvSpPr>
          <p:nvPr>
            <p:ph type="sldNum" idx="22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F2BE8C6-CB6E-4994-88C6-9E6F065ED9D6}"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sldImg"/>
          </p:nvPr>
        </p:nvSpPr>
        <p:spPr>
          <a:xfrm>
            <a:off x="685800" y="1143000"/>
            <a:ext cx="5485320" cy="3085200"/>
          </a:xfrm>
          <a:prstGeom prst="rect">
            <a:avLst/>
          </a:prstGeom>
          <a:ln w="0">
            <a:noFill/>
          </a:ln>
        </p:spPr>
      </p:sp>
      <p:sp>
        <p:nvSpPr>
          <p:cNvPr id="91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Spread Def + Examples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r>
              <a:rPr b="0" lang="en-US" sz="2000" strike="noStrike" u="sng">
                <a:solidFill>
                  <a:srgbClr val="000000"/>
                </a:solidFill>
                <a:effectLst/>
                <a:uFillTx/>
                <a:latin typeface="Arial"/>
                <a:hlinkClick r:id="rId1"/>
              </a:rPr>
              <a:t>https://www.abs.gov.au/websitedbs/D3310114.nsf/home/statistical+language+-+measures+of+spread</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13" name="PlaceHolder 3"/>
          <p:cNvSpPr>
            <a:spLocks noGrp="1"/>
          </p:cNvSpPr>
          <p:nvPr>
            <p:ph type="sldNum" idx="22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D3826A6-C2E1-4D6F-B7A8-21887B0A4ACB}"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sldImg"/>
          </p:nvPr>
        </p:nvSpPr>
        <p:spPr>
          <a:xfrm>
            <a:off x="685800" y="1143000"/>
            <a:ext cx="5485320" cy="3085200"/>
          </a:xfrm>
          <a:prstGeom prst="rect">
            <a:avLst/>
          </a:prstGeom>
          <a:ln w="0">
            <a:noFill/>
          </a:ln>
        </p:spPr>
      </p:sp>
      <p:sp>
        <p:nvSpPr>
          <p:cNvPr id="91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16" name="PlaceHolder 3"/>
          <p:cNvSpPr>
            <a:spLocks noGrp="1"/>
          </p:cNvSpPr>
          <p:nvPr>
            <p:ph type="sldNum" idx="22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1298CD8-CAE5-4863-862B-9DC60E4B5F94}"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sldImg"/>
          </p:nvPr>
        </p:nvSpPr>
        <p:spPr>
          <a:xfrm>
            <a:off x="685800" y="1143000"/>
            <a:ext cx="5485320" cy="3085200"/>
          </a:xfrm>
          <a:prstGeom prst="rect">
            <a:avLst/>
          </a:prstGeom>
          <a:ln w="0">
            <a:noFill/>
          </a:ln>
        </p:spPr>
      </p:sp>
      <p:sp>
        <p:nvSpPr>
          <p:cNvPr id="91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https://www.itl.nist.gov/div898/handbook/eda/section3/eda35b.htm</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skewness for a </a:t>
            </a:r>
            <a:r>
              <a:rPr b="0" lang="en-US" sz="2000" strike="noStrike" u="sng">
                <a:solidFill>
                  <a:srgbClr val="000000"/>
                </a:solidFill>
                <a:effectLst/>
                <a:uFillTx/>
                <a:latin typeface="Arial"/>
                <a:hlinkClick r:id="rId2"/>
              </a:rPr>
              <a:t>normal distribution</a:t>
            </a:r>
            <a:r>
              <a:rPr b="0" lang="en-US" sz="2000" strike="noStrike" u="none">
                <a:solidFill>
                  <a:srgbClr val="000000"/>
                </a:solidFill>
                <a:effectLst/>
                <a:uFillTx/>
                <a:latin typeface="Arial"/>
              </a:rPr>
              <a:t> is zero, and any symmetric data should have a skewness near zero. Negative values for the skewness indicate data that are skewed left and positive values for the skewness indicate data that are skewed right. By skewed left, we mean that the left tail is long relative to the right tail. Similarly, skewed right means that the right tail is long relative to the left tail. If the data are multi-modal, then this may affect the sign of the skewness.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kurtosis for a </a:t>
            </a:r>
            <a:r>
              <a:rPr b="0" lang="en-US" sz="2000" strike="noStrike" u="sng">
                <a:solidFill>
                  <a:srgbClr val="000000"/>
                </a:solidFill>
                <a:effectLst/>
                <a:uFillTx/>
                <a:latin typeface="Arial"/>
                <a:hlinkClick r:id="rId3"/>
              </a:rPr>
              <a:t>standard normal distribution</a:t>
            </a:r>
            <a:r>
              <a:rPr b="0" lang="en-US" sz="2000" strike="noStrike" u="none">
                <a:solidFill>
                  <a:srgbClr val="000000"/>
                </a:solidFill>
                <a:effectLst/>
                <a:uFillTx/>
                <a:latin typeface="Arial"/>
              </a:rPr>
              <a:t> is three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4"/>
              </a:rPr>
              <a:t>https://www.statology.org/skewness-kurtosis-python/</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Great article on kurtosis and skewness</a:t>
            </a:r>
            <a:endParaRPr b="0" lang="en-US" sz="2000" strike="noStrike" u="none">
              <a:solidFill>
                <a:srgbClr val="000000"/>
              </a:solidFill>
              <a:effectLst/>
              <a:uFillTx/>
              <a:latin typeface="Arial"/>
            </a:endParaRPr>
          </a:p>
        </p:txBody>
      </p:sp>
      <p:sp>
        <p:nvSpPr>
          <p:cNvPr id="919" name="PlaceHolder 3"/>
          <p:cNvSpPr>
            <a:spLocks noGrp="1"/>
          </p:cNvSpPr>
          <p:nvPr>
            <p:ph type="sldNum" idx="22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AE23CA2-7E4C-418E-8666-2F416F240B20}"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sldImg"/>
          </p:nvPr>
        </p:nvSpPr>
        <p:spPr>
          <a:xfrm>
            <a:off x="685800" y="1143000"/>
            <a:ext cx="5485320" cy="3085200"/>
          </a:xfrm>
          <a:prstGeom prst="rect">
            <a:avLst/>
          </a:prstGeom>
          <a:ln w="0">
            <a:noFill/>
          </a:ln>
        </p:spPr>
      </p:sp>
      <p:sp>
        <p:nvSpPr>
          <p:cNvPr id="92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22" name="PlaceHolder 3"/>
          <p:cNvSpPr>
            <a:spLocks noGrp="1"/>
          </p:cNvSpPr>
          <p:nvPr>
            <p:ph type="sldNum" idx="22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EBD276C-261E-4652-944F-EE1F1EBCFD20}"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sldImg"/>
          </p:nvPr>
        </p:nvSpPr>
        <p:spPr>
          <a:xfrm>
            <a:off x="685800" y="1143000"/>
            <a:ext cx="5485320" cy="3085200"/>
          </a:xfrm>
          <a:prstGeom prst="rect">
            <a:avLst/>
          </a:prstGeom>
          <a:ln w="0">
            <a:noFill/>
          </a:ln>
        </p:spPr>
      </p:sp>
      <p:sp>
        <p:nvSpPr>
          <p:cNvPr id="92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25" name="PlaceHolder 3"/>
          <p:cNvSpPr>
            <a:spLocks noGrp="1"/>
          </p:cNvSpPr>
          <p:nvPr>
            <p:ph type="sldNum" idx="22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114E4F0-CC50-467B-B546-EDB3EEC7D41F}"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sldImg"/>
          </p:nvPr>
        </p:nvSpPr>
        <p:spPr>
          <a:xfrm>
            <a:off x="685800" y="1143000"/>
            <a:ext cx="5485320" cy="3085200"/>
          </a:xfrm>
          <a:prstGeom prst="rect">
            <a:avLst/>
          </a:prstGeom>
          <a:ln w="0">
            <a:noFill/>
          </a:ln>
        </p:spPr>
      </p:sp>
      <p:sp>
        <p:nvSpPr>
          <p:cNvPr id="92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28" name="PlaceHolder 3"/>
          <p:cNvSpPr>
            <a:spLocks noGrp="1"/>
          </p:cNvSpPr>
          <p:nvPr>
            <p:ph type="sldNum" idx="22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6555505-9FDD-477D-9231-32AA8D15D16E}"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PlaceHolder 1"/>
          <p:cNvSpPr>
            <a:spLocks noGrp="1"/>
          </p:cNvSpPr>
          <p:nvPr>
            <p:ph type="sldImg"/>
          </p:nvPr>
        </p:nvSpPr>
        <p:spPr>
          <a:xfrm>
            <a:off x="685800" y="1143000"/>
            <a:ext cx="5485320" cy="3085200"/>
          </a:xfrm>
          <a:prstGeom prst="rect">
            <a:avLst/>
          </a:prstGeom>
          <a:ln w="0">
            <a:noFill/>
          </a:ln>
        </p:spPr>
      </p:sp>
      <p:sp>
        <p:nvSpPr>
          <p:cNvPr id="93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1"/>
              </a:rPr>
              <a:t>https://www.stat.cmu.edu/~hseltman/309/Book/chapter4.pdf</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"Non-graphical methods generally involve calculation of summary statistics, while graphical methods obviously summarize the data in a diagrammatic or pictorial way. Univariate methods look at one variable (data column) at a time, while multivariate methods look at two or more variables at a time to explore relationships. Usually our multivariate EDA will be bivariate (looking at exactly two variables), but occasionally it will involve three or more variables. It is almost always a good idea to perform univariate EDA on each of the components of a multivariate EDA before performing the multivariate EDA."</a:t>
            </a:r>
            <a:endParaRPr b="0" lang="en-US" sz="2000" strike="noStrike" u="none">
              <a:solidFill>
                <a:srgbClr val="000000"/>
              </a:solidFill>
              <a:effectLst/>
              <a:uFillTx/>
              <a:latin typeface="Arial"/>
            </a:endParaRPr>
          </a:p>
        </p:txBody>
      </p:sp>
      <p:sp>
        <p:nvSpPr>
          <p:cNvPr id="931" name="PlaceHolder 3"/>
          <p:cNvSpPr>
            <a:spLocks noGrp="1"/>
          </p:cNvSpPr>
          <p:nvPr>
            <p:ph type="sldNum" idx="23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0452028-5BB0-49BB-8392-13A4964AADFA}"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PlaceHolder 1"/>
          <p:cNvSpPr>
            <a:spLocks noGrp="1"/>
          </p:cNvSpPr>
          <p:nvPr>
            <p:ph type="sldImg"/>
          </p:nvPr>
        </p:nvSpPr>
        <p:spPr>
          <a:xfrm>
            <a:off x="685800" y="1143000"/>
            <a:ext cx="5485320" cy="3085200"/>
          </a:xfrm>
          <a:prstGeom prst="rect">
            <a:avLst/>
          </a:prstGeom>
          <a:ln w="0">
            <a:noFill/>
          </a:ln>
        </p:spPr>
      </p:sp>
      <p:sp>
        <p:nvSpPr>
          <p:cNvPr id="93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1"/>
              </a:rPr>
              <a:t>https://www.stat.cmu.edu/~hseltman/309/Book/chapter4.pdf</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"Non-graphical methods generally involve calculation of summary statistics, while graphical methods obviously summarize the data in a diagrammatic or pictorial way. Univariate methods look at one variable (data column) at a time, while multivariate methods look at two or more variables at a time to explore relationships. Usually our multivariate EDA will be bivariate (looking at exactly two variables), but occasionally it will involve three or more variables. It is almost always a good idea to perform univariate EDA on each of the components of a multivariate EDA before performing the multivariate EDA."</a:t>
            </a:r>
            <a:endParaRPr b="0" lang="en-US" sz="2000" strike="noStrike" u="none">
              <a:solidFill>
                <a:srgbClr val="000000"/>
              </a:solidFill>
              <a:effectLst/>
              <a:uFillTx/>
              <a:latin typeface="Arial"/>
            </a:endParaRPr>
          </a:p>
        </p:txBody>
      </p:sp>
      <p:sp>
        <p:nvSpPr>
          <p:cNvPr id="934" name="PlaceHolder 3"/>
          <p:cNvSpPr>
            <a:spLocks noGrp="1"/>
          </p:cNvSpPr>
          <p:nvPr>
            <p:ph type="sldNum" idx="23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6836F7E-C4BD-4B36-B25D-36DD9307B6DA}"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PlaceHolder 1"/>
          <p:cNvSpPr>
            <a:spLocks noGrp="1"/>
          </p:cNvSpPr>
          <p:nvPr>
            <p:ph type="sldImg"/>
          </p:nvPr>
        </p:nvSpPr>
        <p:spPr>
          <a:xfrm>
            <a:off x="685800" y="1143000"/>
            <a:ext cx="5485320" cy="3085200"/>
          </a:xfrm>
          <a:prstGeom prst="rect">
            <a:avLst/>
          </a:prstGeom>
          <a:ln w="0">
            <a:noFill/>
          </a:ln>
        </p:spPr>
      </p:sp>
      <p:sp>
        <p:nvSpPr>
          <p:cNvPr id="75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51" name="PlaceHolder 3"/>
          <p:cNvSpPr>
            <a:spLocks noGrp="1"/>
          </p:cNvSpPr>
          <p:nvPr>
            <p:ph type="sldNum" idx="17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7DE8029-061B-4394-AB42-6DBE92F0C56A}"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PlaceHolder 1"/>
          <p:cNvSpPr>
            <a:spLocks noGrp="1"/>
          </p:cNvSpPr>
          <p:nvPr>
            <p:ph type="sldImg"/>
          </p:nvPr>
        </p:nvSpPr>
        <p:spPr>
          <a:xfrm>
            <a:off x="685800" y="1143000"/>
            <a:ext cx="5485320" cy="3085200"/>
          </a:xfrm>
          <a:prstGeom prst="rect">
            <a:avLst/>
          </a:prstGeom>
          <a:ln w="0">
            <a:noFill/>
          </a:ln>
        </p:spPr>
      </p:sp>
      <p:sp>
        <p:nvSpPr>
          <p:cNvPr id="93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37" name="PlaceHolder 3"/>
          <p:cNvSpPr>
            <a:spLocks noGrp="1"/>
          </p:cNvSpPr>
          <p:nvPr>
            <p:ph type="sldNum" idx="23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24E0AB2-A8A6-4D60-95E8-6A0986416FC7}"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sldImg"/>
          </p:nvPr>
        </p:nvSpPr>
        <p:spPr>
          <a:xfrm>
            <a:off x="685800" y="1143000"/>
            <a:ext cx="5485320" cy="3085200"/>
          </a:xfrm>
          <a:prstGeom prst="rect">
            <a:avLst/>
          </a:prstGeom>
          <a:ln w="0">
            <a:noFill/>
          </a:ln>
        </p:spPr>
      </p:sp>
      <p:sp>
        <p:nvSpPr>
          <p:cNvPr id="93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 note about scale (frequency vs density</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hlinkClick r:id="rId1"/>
              </a:rPr>
              <a:t>https://math.stackexchange.com/questions/2666834/what-is-the-difference-between-frequency-and-density-in-a-histogram</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The normal distribution is widely used. Part of the appeal is that it is well behaved and mathematically tractable.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40" name="PlaceHolder 3"/>
          <p:cNvSpPr>
            <a:spLocks noGrp="1"/>
          </p:cNvSpPr>
          <p:nvPr>
            <p:ph type="sldNum" idx="23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8703AA9-43C7-4496-BA6C-42101BA87E99}"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sldImg"/>
          </p:nvPr>
        </p:nvSpPr>
        <p:spPr>
          <a:xfrm>
            <a:off x="685800" y="1143000"/>
            <a:ext cx="5485320" cy="3085200"/>
          </a:xfrm>
          <a:prstGeom prst="rect">
            <a:avLst/>
          </a:prstGeom>
          <a:ln w="0">
            <a:noFill/>
          </a:ln>
        </p:spPr>
      </p:sp>
      <p:sp>
        <p:nvSpPr>
          <p:cNvPr id="94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For a positive skew, values far above the mode are more common than values far below, and the reverse is true for a negative skew.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43" name="PlaceHolder 3"/>
          <p:cNvSpPr>
            <a:spLocks noGrp="1"/>
          </p:cNvSpPr>
          <p:nvPr>
            <p:ph type="sldNum" idx="23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DA0C2FF-7428-4B3B-B4A1-8C0509EBDEEC}"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685800" y="1143000"/>
            <a:ext cx="5485320" cy="3085200"/>
          </a:xfrm>
          <a:prstGeom prst="rect">
            <a:avLst/>
          </a:prstGeom>
          <a:ln w="0">
            <a:noFill/>
          </a:ln>
        </p:spPr>
      </p:sp>
      <p:sp>
        <p:nvSpPr>
          <p:cNvPr id="94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For a positive skew, values far above the mode are more common than values far below, and the reverse is true for a negative skew. </a:t>
            </a:r>
            <a:endParaRPr b="0" lang="en-US" sz="2000" strike="noStrike" u="none">
              <a:solidFill>
                <a:srgbClr val="000000"/>
              </a:solidFill>
              <a:effectLst/>
              <a:uFillTx/>
              <a:latin typeface="Arial"/>
            </a:endParaRPr>
          </a:p>
        </p:txBody>
      </p:sp>
      <p:sp>
        <p:nvSpPr>
          <p:cNvPr id="946" name="PlaceHolder 3"/>
          <p:cNvSpPr>
            <a:spLocks noGrp="1"/>
          </p:cNvSpPr>
          <p:nvPr>
            <p:ph type="sldNum" idx="23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E095CB3-A9BD-4384-96FE-F22F4617F302}"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PlaceHolder 1"/>
          <p:cNvSpPr>
            <a:spLocks noGrp="1"/>
          </p:cNvSpPr>
          <p:nvPr>
            <p:ph type="sldImg"/>
          </p:nvPr>
        </p:nvSpPr>
        <p:spPr>
          <a:xfrm>
            <a:off x="685800" y="1143000"/>
            <a:ext cx="5485320" cy="3085200"/>
          </a:xfrm>
          <a:prstGeom prst="rect">
            <a:avLst/>
          </a:prstGeom>
          <a:ln w="0">
            <a:noFill/>
          </a:ln>
        </p:spPr>
      </p:sp>
      <p:sp>
        <p:nvSpPr>
          <p:cNvPr id="94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49" name="PlaceHolder 3"/>
          <p:cNvSpPr>
            <a:spLocks noGrp="1"/>
          </p:cNvSpPr>
          <p:nvPr>
            <p:ph type="sldNum" idx="23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94A9283-D7A9-491C-AF81-86DA0259DEB4}"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685800" y="1143000"/>
            <a:ext cx="5485320" cy="3085200"/>
          </a:xfrm>
          <a:prstGeom prst="rect">
            <a:avLst/>
          </a:prstGeom>
          <a:ln w="0">
            <a:noFill/>
          </a:ln>
        </p:spPr>
      </p:sp>
      <p:sp>
        <p:nvSpPr>
          <p:cNvPr id="95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52" name="PlaceHolder 3"/>
          <p:cNvSpPr>
            <a:spLocks noGrp="1"/>
          </p:cNvSpPr>
          <p:nvPr>
            <p:ph type="sldNum" idx="23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CD8F150-1916-4A9E-8204-B9BE9D6B982B}"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sldImg"/>
          </p:nvPr>
        </p:nvSpPr>
        <p:spPr>
          <a:xfrm>
            <a:off x="685800" y="1143000"/>
            <a:ext cx="5485320" cy="3085200"/>
          </a:xfrm>
          <a:prstGeom prst="rect">
            <a:avLst/>
          </a:prstGeom>
          <a:ln w="0">
            <a:noFill/>
          </a:ln>
        </p:spPr>
      </p:sp>
      <p:sp>
        <p:nvSpPr>
          <p:cNvPr id="95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 </a:t>
            </a:r>
            <a:r>
              <a:rPr b="0" lang="en-US" sz="2000" strike="noStrike" u="sng">
                <a:solidFill>
                  <a:srgbClr val="000000"/>
                </a:solidFill>
                <a:effectLst/>
                <a:uFillTx/>
                <a:latin typeface="Arial"/>
                <a:ea typeface="Calibri"/>
                <a:hlinkClick r:id="rId1"/>
              </a:rPr>
              <a:t>https://www.itl.nist.gov/div898/handbook/eda/section3/eda35b.htm</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 </a:t>
            </a:r>
            <a:r>
              <a:rPr b="0" lang="en-US" sz="2000" strike="noStrike" u="sng">
                <a:solidFill>
                  <a:srgbClr val="000000"/>
                </a:solidFill>
                <a:effectLst/>
                <a:uFillTx/>
                <a:latin typeface="Arial"/>
                <a:ea typeface="Calibri"/>
                <a:hlinkClick r:id="rId2"/>
              </a:rPr>
              <a:t>https://www.statology.org/skewness-kurtosis-python/</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p:txBody>
      </p:sp>
      <p:sp>
        <p:nvSpPr>
          <p:cNvPr id="955" name="PlaceHolder 3"/>
          <p:cNvSpPr>
            <a:spLocks noGrp="1"/>
          </p:cNvSpPr>
          <p:nvPr>
            <p:ph type="sldNum" idx="23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0080236-7BEB-4EBE-8A91-E2BD5FED025C}"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sldImg"/>
          </p:nvPr>
        </p:nvSpPr>
        <p:spPr>
          <a:xfrm>
            <a:off x="685800" y="1143000"/>
            <a:ext cx="5485320" cy="3085200"/>
          </a:xfrm>
          <a:prstGeom prst="rect">
            <a:avLst/>
          </a:prstGeom>
          <a:ln w="0">
            <a:noFill/>
          </a:ln>
        </p:spPr>
      </p:sp>
      <p:sp>
        <p:nvSpPr>
          <p:cNvPr id="95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58" name="PlaceHolder 3"/>
          <p:cNvSpPr>
            <a:spLocks noGrp="1"/>
          </p:cNvSpPr>
          <p:nvPr>
            <p:ph type="sldNum" idx="23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55413F1-2008-45DE-8215-DDC8BE070369}"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type="sldImg"/>
          </p:nvPr>
        </p:nvSpPr>
        <p:spPr>
          <a:xfrm>
            <a:off x="685800" y="1143000"/>
            <a:ext cx="5485320" cy="3085200"/>
          </a:xfrm>
          <a:prstGeom prst="rect">
            <a:avLst/>
          </a:prstGeom>
          <a:ln w="0">
            <a:noFill/>
          </a:ln>
        </p:spPr>
      </p:sp>
      <p:sp>
        <p:nvSpPr>
          <p:cNvPr id="96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61" name="PlaceHolder 3"/>
          <p:cNvSpPr>
            <a:spLocks noGrp="1"/>
          </p:cNvSpPr>
          <p:nvPr>
            <p:ph type="sldNum" idx="24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FCC4A6F-6F17-41E5-A30C-712F8817162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685800" y="1143000"/>
            <a:ext cx="5485320" cy="3085200"/>
          </a:xfrm>
          <a:prstGeom prst="rect">
            <a:avLst/>
          </a:prstGeom>
          <a:ln w="0">
            <a:noFill/>
          </a:ln>
        </p:spPr>
      </p:sp>
      <p:sp>
        <p:nvSpPr>
          <p:cNvPr id="96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64" name="PlaceHolder 3"/>
          <p:cNvSpPr>
            <a:spLocks noGrp="1"/>
          </p:cNvSpPr>
          <p:nvPr>
            <p:ph type="sldNum" idx="24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23673F7-F63A-46FF-AE8E-491F1FCDD264}"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PlaceHolder 1"/>
          <p:cNvSpPr>
            <a:spLocks noGrp="1"/>
          </p:cNvSpPr>
          <p:nvPr>
            <p:ph type="sldImg"/>
          </p:nvPr>
        </p:nvSpPr>
        <p:spPr>
          <a:xfrm>
            <a:off x="685800" y="1143000"/>
            <a:ext cx="5485320" cy="3085200"/>
          </a:xfrm>
          <a:prstGeom prst="rect">
            <a:avLst/>
          </a:prstGeom>
          <a:ln w="0">
            <a:noFill/>
          </a:ln>
        </p:spPr>
      </p:sp>
      <p:sp>
        <p:nvSpPr>
          <p:cNvPr id="75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54" name="PlaceHolder 3"/>
          <p:cNvSpPr>
            <a:spLocks noGrp="1"/>
          </p:cNvSpPr>
          <p:nvPr>
            <p:ph type="sldNum" idx="17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0F4D222-86C2-4ADB-99AA-34C4C68930B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685800" y="1143000"/>
            <a:ext cx="5485320" cy="3085200"/>
          </a:xfrm>
          <a:prstGeom prst="rect">
            <a:avLst/>
          </a:prstGeom>
          <a:ln w="0">
            <a:noFill/>
          </a:ln>
        </p:spPr>
      </p:sp>
      <p:sp>
        <p:nvSpPr>
          <p:cNvPr id="96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The boxplot information could be appreciated almost as easily if given in non-graphical format. The boxplot is useful because a quick glance can reveal much about the data- symmetry of the distribution and possible evidence of “fat tails”.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Symmetry is appreciated by noticing if the median is in the center of the box and if the whiskers are the same length as each other.</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In a skewed distribution we expect to see the median pushed in the direction of the shorter whisker. </a:t>
            </a:r>
            <a:endParaRPr b="0" lang="en-US" sz="2000" strike="noStrike" u="none">
              <a:solidFill>
                <a:srgbClr val="000000"/>
              </a:solidFill>
              <a:effectLst/>
              <a:uFillTx/>
              <a:latin typeface="Arial"/>
            </a:endParaRPr>
          </a:p>
          <a:p>
            <a:pPr lvl="1" marL="628560" indent="-171360">
              <a:lnSpc>
                <a:spcPct val="90000"/>
              </a:lnSpc>
              <a:spcBef>
                <a:spcPts val="1001"/>
              </a:spcBef>
              <a:buClr>
                <a:srgbClr val="000000"/>
              </a:buClr>
              <a:buFont typeface="Arial"/>
              <a:buChar char="•"/>
              <a:tabLst>
                <a:tab algn="l" pos="0"/>
              </a:tabLst>
            </a:pPr>
            <a:r>
              <a:rPr b="0" lang="en-US" sz="2000" strike="noStrike" u="none">
                <a:solidFill>
                  <a:srgbClr val="000000"/>
                </a:solidFill>
                <a:effectLst/>
                <a:uFillTx/>
                <a:latin typeface="Arial"/>
              </a:rPr>
              <a:t>If the longer whisker is the top one, then the distribution is positively skewed (or skewed to the right, because higher values are on the right in a histogram). </a:t>
            </a:r>
            <a:endParaRPr b="0" lang="en-US" sz="2000" strike="noStrike" u="none">
              <a:solidFill>
                <a:srgbClr val="000000"/>
              </a:solidFill>
              <a:effectLst/>
              <a:uFillTx/>
              <a:latin typeface="Arial"/>
            </a:endParaRPr>
          </a:p>
          <a:p>
            <a:pPr lvl="1" marL="628560" indent="-171360">
              <a:lnSpc>
                <a:spcPct val="90000"/>
              </a:lnSpc>
              <a:spcBef>
                <a:spcPts val="1001"/>
              </a:spcBef>
              <a:buClr>
                <a:srgbClr val="000000"/>
              </a:buClr>
              <a:buFont typeface="Arial"/>
              <a:buChar char="•"/>
              <a:tabLst>
                <a:tab algn="l" pos="0"/>
              </a:tabLst>
            </a:pPr>
            <a:r>
              <a:rPr b="0" lang="en-US" sz="2000" strike="noStrike" u="none">
                <a:solidFill>
                  <a:srgbClr val="000000"/>
                </a:solidFill>
                <a:effectLst/>
                <a:uFillTx/>
                <a:latin typeface="Arial"/>
              </a:rPr>
              <a:t>If the lower whisker is longer, the distribution is negatively skewed (or left skewed.) In cases where the median is closer to the longer whisker it is hard to draw a conclusion.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The term fat tails is used to describe the situation where a histogram has a lot of values far from the mean relative to a Gaussian distribution. This corresponds to positive kurtosis. </a:t>
            </a:r>
            <a:endParaRPr b="0" lang="en-US" sz="2000" strike="noStrike" u="none">
              <a:solidFill>
                <a:srgbClr val="000000"/>
              </a:solidFill>
              <a:effectLst/>
              <a:uFillTx/>
              <a:latin typeface="Arial"/>
            </a:endParaRPr>
          </a:p>
          <a:p>
            <a:pPr lvl="1" marL="628560" indent="-171360">
              <a:lnSpc>
                <a:spcPct val="90000"/>
              </a:lnSpc>
              <a:spcBef>
                <a:spcPts val="1001"/>
              </a:spcBef>
              <a:buClr>
                <a:srgbClr val="000000"/>
              </a:buClr>
              <a:buFont typeface="Arial"/>
              <a:buChar char="•"/>
              <a:tabLst>
                <a:tab algn="l" pos="0"/>
              </a:tabLst>
            </a:pPr>
            <a:r>
              <a:rPr b="0" lang="en-US" sz="2000" strike="noStrike" u="none">
                <a:solidFill>
                  <a:srgbClr val="000000"/>
                </a:solidFill>
                <a:effectLst/>
                <a:uFillTx/>
                <a:latin typeface="Arial"/>
              </a:rPr>
              <a:t>In a boxplot, many outliers suggests fat tails (positive kurtosis), or possibly many data entry errors. </a:t>
            </a:r>
            <a:endParaRPr b="0" lang="en-US" sz="2000" strike="noStrike" u="none">
              <a:solidFill>
                <a:srgbClr val="000000"/>
              </a:solidFill>
              <a:effectLst/>
              <a:uFillTx/>
              <a:latin typeface="Arial"/>
            </a:endParaRPr>
          </a:p>
          <a:p>
            <a:pPr lvl="1" marL="628560" indent="-171360">
              <a:lnSpc>
                <a:spcPct val="90000"/>
              </a:lnSpc>
              <a:spcBef>
                <a:spcPts val="1001"/>
              </a:spcBef>
              <a:buClr>
                <a:srgbClr val="000000"/>
              </a:buClr>
              <a:buFont typeface="Arial"/>
              <a:buChar char="•"/>
              <a:tabLst>
                <a:tab algn="l" pos="0"/>
              </a:tabLst>
            </a:pPr>
            <a:r>
              <a:rPr b="0" lang="en-US" sz="2000" strike="noStrike" u="none">
                <a:solidFill>
                  <a:srgbClr val="000000"/>
                </a:solidFill>
                <a:effectLst/>
                <a:uFillTx/>
                <a:latin typeface="Arial"/>
              </a:rPr>
              <a:t>Short whiskers suggest negative kurtosis, at least if the sample size is large.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67" name="PlaceHolder 3"/>
          <p:cNvSpPr>
            <a:spLocks noGrp="1"/>
          </p:cNvSpPr>
          <p:nvPr>
            <p:ph type="sldNum" idx="24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B7B3DC1-34B6-4284-9C5E-7BB3711D907E}"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685800" y="1143000"/>
            <a:ext cx="5485320" cy="3085200"/>
          </a:xfrm>
          <a:prstGeom prst="rect">
            <a:avLst/>
          </a:prstGeom>
          <a:ln w="0">
            <a:noFill/>
          </a:ln>
        </p:spPr>
      </p:sp>
      <p:sp>
        <p:nvSpPr>
          <p:cNvPr id="96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What is an outlier?</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1"/>
              </a:rPr>
              <a:t>http://mathcenter.oxford.emory.edu/site/math117/shapeCenterAndSpread/</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p:txBody>
      </p:sp>
      <p:sp>
        <p:nvSpPr>
          <p:cNvPr id="970" name="PlaceHolder 3"/>
          <p:cNvSpPr>
            <a:spLocks noGrp="1"/>
          </p:cNvSpPr>
          <p:nvPr>
            <p:ph type="sldNum" idx="24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238729E-7C5F-4209-905F-89258508FC0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sldImg"/>
          </p:nvPr>
        </p:nvSpPr>
        <p:spPr>
          <a:xfrm>
            <a:off x="685800" y="1143000"/>
            <a:ext cx="5485320" cy="3085200"/>
          </a:xfrm>
          <a:prstGeom prst="rect">
            <a:avLst/>
          </a:prstGeom>
          <a:ln w="0">
            <a:noFill/>
          </a:ln>
        </p:spPr>
      </p:sp>
      <p:sp>
        <p:nvSpPr>
          <p:cNvPr id="97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73" name="PlaceHolder 3"/>
          <p:cNvSpPr>
            <a:spLocks noGrp="1"/>
          </p:cNvSpPr>
          <p:nvPr>
            <p:ph type="sldNum" idx="24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0F946D9-8BBC-41FE-830D-946797E8E808}"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685800" y="1143000"/>
            <a:ext cx="5485320" cy="3085200"/>
          </a:xfrm>
          <a:prstGeom prst="rect">
            <a:avLst/>
          </a:prstGeom>
          <a:ln w="0">
            <a:noFill/>
          </a:ln>
        </p:spPr>
      </p:sp>
      <p:sp>
        <p:nvSpPr>
          <p:cNvPr id="97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76" name="PlaceHolder 3"/>
          <p:cNvSpPr>
            <a:spLocks noGrp="1"/>
          </p:cNvSpPr>
          <p:nvPr>
            <p:ph type="sldNum" idx="24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FE8DA2D-5C3D-4613-9B11-009971FB7F39}"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sldImg"/>
          </p:nvPr>
        </p:nvSpPr>
        <p:spPr>
          <a:xfrm>
            <a:off x="685800" y="1143000"/>
            <a:ext cx="5485320" cy="3085200"/>
          </a:xfrm>
          <a:prstGeom prst="rect">
            <a:avLst/>
          </a:prstGeom>
          <a:ln w="0">
            <a:noFill/>
          </a:ln>
        </p:spPr>
      </p:sp>
      <p:sp>
        <p:nvSpPr>
          <p:cNvPr id="97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ea typeface="Calibri"/>
                <a:hlinkClick r:id="rId1"/>
              </a:rPr>
              <a:t>https://www.stat.cmu.edu/~hseltman/309/Book/chapter4.pdf</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ea typeface="Calibri"/>
              </a:rPr>
              <a:t>"Non-graphical methods generally involve calculation of summary statistics, while graphical methods obviously summarize the data in a diagrammatic or pictorial way. Univariate methods look at one variable (data column) at a time, while multivariate methods look at two or more variables at a time to explore relationships. Usually our multivariate EDA will be bivariate (looking at exactly two variables), but occasionally it will involve three or more variables. It is almost always a good idea to perform univariate EDA on each of the components of a multivariate EDA before performing the multivariate EDA."</a:t>
            </a:r>
            <a:endParaRPr b="0" lang="en-US" sz="2000" strike="noStrike" u="none">
              <a:solidFill>
                <a:srgbClr val="000000"/>
              </a:solidFill>
              <a:effectLst/>
              <a:uFillTx/>
              <a:latin typeface="Arial"/>
            </a:endParaRPr>
          </a:p>
        </p:txBody>
      </p:sp>
      <p:sp>
        <p:nvSpPr>
          <p:cNvPr id="979" name="PlaceHolder 3"/>
          <p:cNvSpPr>
            <a:spLocks noGrp="1"/>
          </p:cNvSpPr>
          <p:nvPr>
            <p:ph type="sldNum" idx="24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994161E-1EB0-446A-A08D-1A59B96FB3EA}"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685800" y="1143000"/>
            <a:ext cx="5485320" cy="3085200"/>
          </a:xfrm>
          <a:prstGeom prst="rect">
            <a:avLst/>
          </a:prstGeom>
          <a:ln w="0">
            <a:noFill/>
          </a:ln>
        </p:spPr>
      </p:sp>
      <p:sp>
        <p:nvSpPr>
          <p:cNvPr id="98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82" name="PlaceHolder 3"/>
          <p:cNvSpPr>
            <a:spLocks noGrp="1"/>
          </p:cNvSpPr>
          <p:nvPr>
            <p:ph type="sldNum" idx="24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CDFB4CD-48FD-49CD-9EC6-7F95F1F58D85}"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PlaceHolder 1"/>
          <p:cNvSpPr>
            <a:spLocks noGrp="1"/>
          </p:cNvSpPr>
          <p:nvPr>
            <p:ph type="sldImg"/>
          </p:nvPr>
        </p:nvSpPr>
        <p:spPr>
          <a:xfrm>
            <a:off x="685800" y="1143000"/>
            <a:ext cx="5485320" cy="3085200"/>
          </a:xfrm>
          <a:prstGeom prst="rect">
            <a:avLst/>
          </a:prstGeom>
          <a:ln w="0">
            <a:noFill/>
          </a:ln>
        </p:spPr>
      </p:sp>
      <p:sp>
        <p:nvSpPr>
          <p:cNvPr id="98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85" name="PlaceHolder 3"/>
          <p:cNvSpPr>
            <a:spLocks noGrp="1"/>
          </p:cNvSpPr>
          <p:nvPr>
            <p:ph type="sldNum" idx="24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27AA2FD-0057-4083-8588-98D514312C52}"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sldImg"/>
          </p:nvPr>
        </p:nvSpPr>
        <p:spPr>
          <a:xfrm>
            <a:off x="685800" y="1143000"/>
            <a:ext cx="5485320" cy="3085200"/>
          </a:xfrm>
          <a:prstGeom prst="rect">
            <a:avLst/>
          </a:prstGeom>
          <a:ln w="0">
            <a:noFill/>
          </a:ln>
        </p:spPr>
      </p:sp>
      <p:sp>
        <p:nvSpPr>
          <p:cNvPr id="98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988" name="PlaceHolder 3"/>
          <p:cNvSpPr>
            <a:spLocks noGrp="1"/>
          </p:cNvSpPr>
          <p:nvPr>
            <p:ph type="sldNum" idx="24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D90D998-0A02-4CFC-9690-7C9231458AB1}"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sldImg"/>
          </p:nvPr>
        </p:nvSpPr>
        <p:spPr>
          <a:xfrm>
            <a:off x="685800" y="1143000"/>
            <a:ext cx="5485320" cy="3085200"/>
          </a:xfrm>
          <a:prstGeom prst="rect">
            <a:avLst/>
          </a:prstGeom>
          <a:ln w="0">
            <a:noFill/>
          </a:ln>
        </p:spPr>
      </p:sp>
      <p:sp>
        <p:nvSpPr>
          <p:cNvPr id="99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991" name="PlaceHolder 3"/>
          <p:cNvSpPr>
            <a:spLocks noGrp="1"/>
          </p:cNvSpPr>
          <p:nvPr>
            <p:ph type="sldNum" idx="25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5F6415B-D46C-4FA4-9FFF-CE0A626E2676}"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685800" y="1143000"/>
            <a:ext cx="5485320" cy="3085200"/>
          </a:xfrm>
          <a:prstGeom prst="rect">
            <a:avLst/>
          </a:prstGeom>
          <a:ln w="0">
            <a:noFill/>
          </a:ln>
        </p:spPr>
      </p:sp>
      <p:sp>
        <p:nvSpPr>
          <p:cNvPr id="99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Graphs from: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hlinkClick r:id="rId1"/>
              </a:rPr>
              <a:t>https://r-charts.com/part-whole/pie-chart-categorical/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sng">
                <a:solidFill>
                  <a:srgbClr val="000000"/>
                </a:solidFill>
                <a:effectLst/>
                <a:uFillTx/>
                <a:latin typeface="Arial"/>
                <a:hlinkClick r:id="rId2"/>
              </a:rPr>
              <a:t>https://seaborn.pydata.org/tutorial/categorical.html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994" name="PlaceHolder 3"/>
          <p:cNvSpPr>
            <a:spLocks noGrp="1"/>
          </p:cNvSpPr>
          <p:nvPr>
            <p:ph type="sldNum" idx="25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3CAA314-BA2E-4DDE-8CA7-42072F9C6052}"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PlaceHolder 1"/>
          <p:cNvSpPr>
            <a:spLocks noGrp="1"/>
          </p:cNvSpPr>
          <p:nvPr>
            <p:ph type="sldImg"/>
          </p:nvPr>
        </p:nvSpPr>
        <p:spPr>
          <a:xfrm>
            <a:off x="685800" y="1143000"/>
            <a:ext cx="5485320" cy="3085200"/>
          </a:xfrm>
          <a:prstGeom prst="rect">
            <a:avLst/>
          </a:prstGeom>
          <a:ln w="0">
            <a:noFill/>
          </a:ln>
        </p:spPr>
      </p:sp>
      <p:sp>
        <p:nvSpPr>
          <p:cNvPr id="75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757" name="PlaceHolder 3"/>
          <p:cNvSpPr>
            <a:spLocks noGrp="1"/>
          </p:cNvSpPr>
          <p:nvPr>
            <p:ph type="sldNum" idx="17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1DCFFEC-43BA-423C-BC18-873F92275BAA}"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sldImg"/>
          </p:nvPr>
        </p:nvSpPr>
        <p:spPr>
          <a:xfrm>
            <a:off x="685800" y="1143000"/>
            <a:ext cx="5485320" cy="3085200"/>
          </a:xfrm>
          <a:prstGeom prst="rect">
            <a:avLst/>
          </a:prstGeom>
          <a:ln w="0">
            <a:noFill/>
          </a:ln>
        </p:spPr>
      </p:sp>
      <p:sp>
        <p:nvSpPr>
          <p:cNvPr id="996"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More info about charts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 </a:t>
            </a:r>
            <a:r>
              <a:rPr b="0" lang="en-US" sz="2000" strike="noStrike" u="sng">
                <a:solidFill>
                  <a:srgbClr val="000000"/>
                </a:solidFill>
                <a:effectLst/>
                <a:uFillTx/>
                <a:latin typeface="Arial"/>
                <a:hlinkClick r:id="rId1"/>
              </a:rPr>
              <a:t>https://chartio.com/learn/charts/essential-chart-types-for-data-visualization/</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0" lang="en-US" sz="2000" strike="noStrike" u="none">
                <a:solidFill>
                  <a:srgbClr val="000000"/>
                </a:solidFill>
                <a:effectLst/>
                <a:uFillTx/>
                <a:latin typeface="Arial"/>
              </a:rPr>
              <a:t>- </a:t>
            </a:r>
            <a:r>
              <a:rPr b="0" lang="en-US" sz="2000" strike="noStrike" u="sng">
                <a:solidFill>
                  <a:srgbClr val="000000"/>
                </a:solidFill>
                <a:effectLst/>
                <a:uFillTx/>
                <a:latin typeface="Arial"/>
                <a:hlinkClick r:id="rId2"/>
              </a:rPr>
              <a:t>https://blog.hubspot.com/marketing/types-of-graphs-for-data-visualization</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997" name="PlaceHolder 3"/>
          <p:cNvSpPr>
            <a:spLocks noGrp="1"/>
          </p:cNvSpPr>
          <p:nvPr>
            <p:ph type="sldNum" idx="252"/>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E1A65B4-21F2-4463-99B2-D8ADAE1DCDD0}"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sldImg"/>
          </p:nvPr>
        </p:nvSpPr>
        <p:spPr>
          <a:xfrm>
            <a:off x="685800" y="1143000"/>
            <a:ext cx="5485320" cy="3085200"/>
          </a:xfrm>
          <a:prstGeom prst="rect">
            <a:avLst/>
          </a:prstGeom>
          <a:ln w="0">
            <a:noFill/>
          </a:ln>
        </p:spPr>
      </p:sp>
      <p:sp>
        <p:nvSpPr>
          <p:cNvPr id="999"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1000" name="PlaceHolder 3"/>
          <p:cNvSpPr>
            <a:spLocks noGrp="1"/>
          </p:cNvSpPr>
          <p:nvPr>
            <p:ph type="sldNum" idx="253"/>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E6110F1-047A-4354-955E-571A4E563A8F}"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sldImg"/>
          </p:nvPr>
        </p:nvSpPr>
        <p:spPr>
          <a:xfrm>
            <a:off x="685800" y="1143000"/>
            <a:ext cx="5485320" cy="3085200"/>
          </a:xfrm>
          <a:prstGeom prst="rect">
            <a:avLst/>
          </a:prstGeom>
          <a:ln w="0">
            <a:noFill/>
          </a:ln>
        </p:spPr>
      </p:sp>
      <p:sp>
        <p:nvSpPr>
          <p:cNvPr id="1002"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1003" name="PlaceHolder 3"/>
          <p:cNvSpPr>
            <a:spLocks noGrp="1"/>
          </p:cNvSpPr>
          <p:nvPr>
            <p:ph type="sldNum" idx="254"/>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3EDA810-3508-4347-B7CC-2CF6F522183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PlaceHolder 1"/>
          <p:cNvSpPr>
            <a:spLocks noGrp="1"/>
          </p:cNvSpPr>
          <p:nvPr>
            <p:ph type="sldImg"/>
          </p:nvPr>
        </p:nvSpPr>
        <p:spPr>
          <a:xfrm>
            <a:off x="685800" y="1143000"/>
            <a:ext cx="5485320" cy="3085200"/>
          </a:xfrm>
          <a:prstGeom prst="rect">
            <a:avLst/>
          </a:prstGeom>
          <a:ln w="0">
            <a:noFill/>
          </a:ln>
        </p:spPr>
      </p:sp>
      <p:sp>
        <p:nvSpPr>
          <p:cNvPr id="1005"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1006" name="PlaceHolder 3"/>
          <p:cNvSpPr>
            <a:spLocks noGrp="1"/>
          </p:cNvSpPr>
          <p:nvPr>
            <p:ph type="sldNum" idx="255"/>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9B9CBC5-5280-4F7F-B7C9-1F8156E4C7AD}"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sldImg"/>
          </p:nvPr>
        </p:nvSpPr>
        <p:spPr>
          <a:xfrm>
            <a:off x="685800" y="1143000"/>
            <a:ext cx="5485320" cy="3085200"/>
          </a:xfrm>
          <a:prstGeom prst="rect">
            <a:avLst/>
          </a:prstGeom>
          <a:ln w="0">
            <a:noFill/>
          </a:ln>
        </p:spPr>
      </p:sp>
      <p:sp>
        <p:nvSpPr>
          <p:cNvPr id="1008"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"This graph makes our welfare problem look like it’s spiraling out of control. But note where the y-axis starts…at 94 million!"</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1009" name="PlaceHolder 3"/>
          <p:cNvSpPr>
            <a:spLocks noGrp="1"/>
          </p:cNvSpPr>
          <p:nvPr>
            <p:ph type="sldNum" idx="256"/>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B41DB7F-C807-41E0-B44B-AACF8BDBA34B}"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PlaceHolder 1"/>
          <p:cNvSpPr>
            <a:spLocks noGrp="1"/>
          </p:cNvSpPr>
          <p:nvPr>
            <p:ph type="sldImg"/>
          </p:nvPr>
        </p:nvSpPr>
        <p:spPr>
          <a:xfrm>
            <a:off x="685800" y="1143000"/>
            <a:ext cx="5485320" cy="3085200"/>
          </a:xfrm>
          <a:prstGeom prst="rect">
            <a:avLst/>
          </a:prstGeom>
          <a:ln w="0">
            <a:noFill/>
          </a:ln>
        </p:spPr>
      </p:sp>
      <p:sp>
        <p:nvSpPr>
          <p:cNvPr id="1011"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"Fox News showed this chart of what would happen if the Bush tax cuts expired. Disastrous, right? Again, check the scale (it starts at 34). All is not what it seems."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1012" name="PlaceHolder 3"/>
          <p:cNvSpPr>
            <a:spLocks noGrp="1"/>
          </p:cNvSpPr>
          <p:nvPr>
            <p:ph type="sldNum" idx="257"/>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8BC914B-EFB9-4F58-BE93-0ECD92A6F4AF}"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1"/>
          <p:cNvSpPr>
            <a:spLocks noGrp="1"/>
          </p:cNvSpPr>
          <p:nvPr>
            <p:ph type="sldImg"/>
          </p:nvPr>
        </p:nvSpPr>
        <p:spPr>
          <a:xfrm>
            <a:off x="685800" y="1143000"/>
            <a:ext cx="5485320" cy="3085200"/>
          </a:xfrm>
          <a:prstGeom prst="rect">
            <a:avLst/>
          </a:prstGeom>
          <a:ln w="0">
            <a:noFill/>
          </a:ln>
        </p:spPr>
      </p:sp>
      <p:sp>
        <p:nvSpPr>
          <p:cNvPr id="1014"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"Just plain wrong. A Pie chart should add to 100% and  not 193%"</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1015" name="PlaceHolder 3"/>
          <p:cNvSpPr>
            <a:spLocks noGrp="1"/>
          </p:cNvSpPr>
          <p:nvPr>
            <p:ph type="sldNum" idx="258"/>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175833E-0E7E-436E-B5CD-603C0581746C}"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sldImg"/>
          </p:nvPr>
        </p:nvSpPr>
        <p:spPr>
          <a:xfrm>
            <a:off x="685800" y="1143000"/>
            <a:ext cx="5485320" cy="3085200"/>
          </a:xfrm>
          <a:prstGeom prst="rect">
            <a:avLst/>
          </a:prstGeom>
          <a:ln w="0">
            <a:noFill/>
          </a:ln>
        </p:spPr>
      </p:sp>
      <p:sp>
        <p:nvSpPr>
          <p:cNvPr id="1017"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i="1" lang="en-US" sz="2000" strike="noStrike" u="none">
                <a:solidFill>
                  <a:srgbClr val="000000"/>
                </a:solidFill>
                <a:effectLst/>
                <a:uFillTx/>
                <a:latin typeface="Arial"/>
              </a:rPr>
              <a:t>“Fox’s 108.6 million figure for the number of “people on welfare” comes from a Census Bureau’s account…of participation in means-tested programs, which include “anyone residing in a household in which one or more people received benefits” in the fourth quarter of 2011, thus </a:t>
            </a:r>
            <a:r>
              <a:rPr b="1" i="1" lang="en-US" sz="2000" strike="noStrike" u="none">
                <a:solidFill>
                  <a:srgbClr val="000000"/>
                </a:solidFill>
                <a:effectLst/>
                <a:uFillTx/>
                <a:latin typeface="Arial"/>
              </a:rPr>
              <a:t>including individuals who did not themselves receive government benefits</a:t>
            </a:r>
            <a:r>
              <a:rPr b="0" i="1" lang="en-US" sz="2000" strike="noStrike" u="none">
                <a:solidFill>
                  <a:srgbClr val="000000"/>
                </a:solidFill>
                <a:effectLst/>
                <a:uFillTx/>
                <a:latin typeface="Arial"/>
              </a:rPr>
              <a:t>. On the other hand, the “people with a full time job” figure Fox used included only individuals who worked, not individuals residing in a household where at least one person works.”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1018" name="PlaceHolder 3"/>
          <p:cNvSpPr>
            <a:spLocks noGrp="1"/>
          </p:cNvSpPr>
          <p:nvPr>
            <p:ph type="sldNum" idx="259"/>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7AC2E7B-5A29-423A-9EC4-6AC2910D980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PlaceHolder 1"/>
          <p:cNvSpPr>
            <a:spLocks noGrp="1"/>
          </p:cNvSpPr>
          <p:nvPr>
            <p:ph type="sldImg"/>
          </p:nvPr>
        </p:nvSpPr>
        <p:spPr>
          <a:xfrm>
            <a:off x="685800" y="1143000"/>
            <a:ext cx="5485320" cy="3085200"/>
          </a:xfrm>
          <a:prstGeom prst="rect">
            <a:avLst/>
          </a:prstGeom>
          <a:ln w="0">
            <a:noFill/>
          </a:ln>
        </p:spPr>
      </p:sp>
      <p:sp>
        <p:nvSpPr>
          <p:cNvPr id="1020"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a:t>
            </a:r>
            <a:r>
              <a:rPr b="0" i="1" lang="en-US" sz="2000" strike="noStrike" u="none">
                <a:solidFill>
                  <a:srgbClr val="000000"/>
                </a:solidFill>
                <a:effectLst/>
                <a:uFillTx/>
                <a:latin typeface="Arial"/>
                <a:ea typeface="Calibri"/>
              </a:rPr>
              <a:t>It only shows the first half of the year</a:t>
            </a:r>
            <a:r>
              <a:rPr b="0" lang="en-US" sz="2000" strike="noStrike" u="none">
                <a:solidFill>
                  <a:srgbClr val="000000"/>
                </a:solidFill>
                <a:effectLst/>
                <a:uFillTx/>
                <a:latin typeface="Arial"/>
                <a:ea typeface="Calibri"/>
              </a:rPr>
              <a:t>, so of course temperatures are rising dramatically."</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1021" name="PlaceHolder 3"/>
          <p:cNvSpPr>
            <a:spLocks noGrp="1"/>
          </p:cNvSpPr>
          <p:nvPr>
            <p:ph type="sldNum" idx="260"/>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EF7D8FA-5373-4141-BC20-95E5CCBA6865}"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sldImg"/>
          </p:nvPr>
        </p:nvSpPr>
        <p:spPr>
          <a:xfrm>
            <a:off x="685800" y="1143000"/>
            <a:ext cx="5485320" cy="3085200"/>
          </a:xfrm>
          <a:prstGeom prst="rect">
            <a:avLst/>
          </a:prstGeom>
          <a:ln w="0">
            <a:noFill/>
          </a:ln>
        </p:spPr>
      </p:sp>
      <p:sp>
        <p:nvSpPr>
          <p:cNvPr id="1023" name="PlaceHolder 2"/>
          <p:cNvSpPr>
            <a:spLocks noGrp="1"/>
          </p:cNvSpPr>
          <p:nvPr>
            <p:ph type="body"/>
          </p:nvPr>
        </p:nvSpPr>
        <p:spPr>
          <a:xfrm>
            <a:off x="685800" y="4400640"/>
            <a:ext cx="5485320" cy="359928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1024" name="PlaceHolder 3"/>
          <p:cNvSpPr>
            <a:spLocks noGrp="1"/>
          </p:cNvSpPr>
          <p:nvPr>
            <p:ph type="sldNum" idx="261"/>
          </p:nvPr>
        </p:nvSpPr>
        <p:spPr>
          <a:xfrm>
            <a:off x="3884760" y="8685360"/>
            <a:ext cx="2970720" cy="45756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FECE0F2-93E7-4EDA-9AE8-63F3B62FA603}" type="slidenum">
              <a:rPr b="0" lang="en-US" sz="1200" strike="noStrike" u="none">
                <a:solidFill>
                  <a:srgbClr val="000000"/>
                </a:solidFill>
                <a:effectLst/>
                <a:uFillTx/>
                <a:latin typeface="Times New Roman"/>
              </a:rPr>
              <a:t>104</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 name="PlaceHolder 2"/>
          <p:cNvSpPr>
            <a:spLocks noGrp="1"/>
          </p:cNvSpPr>
          <p:nvPr>
            <p:ph type="body"/>
          </p:nvPr>
        </p:nvSpPr>
        <p:spPr>
          <a:xfrm>
            <a:off x="838080" y="1825560"/>
            <a:ext cx="518040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 name="PlaceHolder 3"/>
          <p:cNvSpPr>
            <a:spLocks noGrp="1"/>
          </p:cNvSpPr>
          <p:nvPr>
            <p:ph type="body"/>
          </p:nvPr>
        </p:nvSpPr>
        <p:spPr>
          <a:xfrm>
            <a:off x="6172200" y="1825560"/>
            <a:ext cx="518040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 name="PlaceHolder 4"/>
          <p:cNvSpPr>
            <a:spLocks noGrp="1"/>
          </p:cNvSpPr>
          <p:nvPr>
            <p:ph type="dt" idx="1"/>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4" name="PlaceHolder 5"/>
          <p:cNvSpPr>
            <a:spLocks noGrp="1"/>
          </p:cNvSpPr>
          <p:nvPr>
            <p:ph type="ftr" idx="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5" name="PlaceHolder 6"/>
          <p:cNvSpPr>
            <a:spLocks noGrp="1"/>
          </p:cNvSpPr>
          <p:nvPr>
            <p:ph type="sldNum" idx="3"/>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8FAC854-7083-450B-AA4D-B3DDABEC565C}"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52" name="PlaceHolder 2"/>
          <p:cNvSpPr>
            <a:spLocks noGrp="1"/>
          </p:cNvSpPr>
          <p:nvPr>
            <p:ph type="body"/>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3" name="PlaceHolder 3"/>
          <p:cNvSpPr>
            <a:spLocks noGrp="1"/>
          </p:cNvSpPr>
          <p:nvPr>
            <p:ph type="dt" idx="28"/>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4" name="PlaceHolder 4"/>
          <p:cNvSpPr>
            <a:spLocks noGrp="1"/>
          </p:cNvSpPr>
          <p:nvPr>
            <p:ph type="ftr" idx="2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5" name="PlaceHolder 5"/>
          <p:cNvSpPr>
            <a:spLocks noGrp="1"/>
          </p:cNvSpPr>
          <p:nvPr>
            <p:ph type="sldNum" idx="30"/>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B17B8CC-0D04-443C-9F50-FD7DC11BB12C}"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831960" y="1709640"/>
            <a:ext cx="10514520" cy="285156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57" name="PlaceHolder 2"/>
          <p:cNvSpPr>
            <a:spLocks noGrp="1"/>
          </p:cNvSpPr>
          <p:nvPr>
            <p:ph type="body"/>
          </p:nvPr>
        </p:nvSpPr>
        <p:spPr>
          <a:xfrm>
            <a:off x="831960" y="4589640"/>
            <a:ext cx="10514520" cy="14990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8" name="PlaceHolder 3"/>
          <p:cNvSpPr>
            <a:spLocks noGrp="1"/>
          </p:cNvSpPr>
          <p:nvPr>
            <p:ph type="dt" idx="31"/>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9" name="PlaceHolder 4"/>
          <p:cNvSpPr>
            <a:spLocks noGrp="1"/>
          </p:cNvSpPr>
          <p:nvPr>
            <p:ph type="ftr" idx="3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0" name="PlaceHolder 5"/>
          <p:cNvSpPr>
            <a:spLocks noGrp="1"/>
          </p:cNvSpPr>
          <p:nvPr>
            <p:ph type="sldNum" idx="33"/>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19D26DB-7BBB-4EDD-9B2D-9AF247A380E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62" name="PlaceHolder 2"/>
          <p:cNvSpPr>
            <a:spLocks noGrp="1"/>
          </p:cNvSpPr>
          <p:nvPr>
            <p:ph type="body"/>
          </p:nvPr>
        </p:nvSpPr>
        <p:spPr>
          <a:xfrm>
            <a:off x="838080" y="1825560"/>
            <a:ext cx="518040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63" name="PlaceHolder 3"/>
          <p:cNvSpPr>
            <a:spLocks noGrp="1"/>
          </p:cNvSpPr>
          <p:nvPr>
            <p:ph type="body"/>
          </p:nvPr>
        </p:nvSpPr>
        <p:spPr>
          <a:xfrm>
            <a:off x="6172200" y="1825560"/>
            <a:ext cx="518040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64" name="PlaceHolder 4"/>
          <p:cNvSpPr>
            <a:spLocks noGrp="1"/>
          </p:cNvSpPr>
          <p:nvPr>
            <p:ph type="dt" idx="34"/>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5" name="PlaceHolder 5"/>
          <p:cNvSpPr>
            <a:spLocks noGrp="1"/>
          </p:cNvSpPr>
          <p:nvPr>
            <p:ph type="ftr" idx="3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6" name="PlaceHolder 6"/>
          <p:cNvSpPr>
            <a:spLocks noGrp="1"/>
          </p:cNvSpPr>
          <p:nvPr>
            <p:ph type="sldNum" idx="36"/>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7F17E773-E068-4DB5-AA95-E7819A85888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ffffff"/>
        </a:solidFill>
      </p:bgPr>
    </p:bg>
    <p:spTree>
      <p:nvGrpSpPr>
        <p:cNvPr id="1" name=""/>
        <p:cNvGrpSpPr/>
        <p:nvPr/>
      </p:nvGrpSpPr>
      <p:grpSpPr>
        <a:xfrm>
          <a:off x="0" y="0"/>
          <a:ext cx="0" cy="0"/>
          <a:chOff x="0" y="0"/>
          <a:chExt cx="0" cy="0"/>
        </a:xfrm>
      </p:grpSpPr>
      <p:sp>
        <p:nvSpPr>
          <p:cNvPr id="67" name="PlaceHolder 1"/>
          <p:cNvSpPr>
            <a:spLocks noGrp="1"/>
          </p:cNvSpPr>
          <p:nvPr>
            <p:ph type="title"/>
          </p:nvPr>
        </p:nvSpPr>
        <p:spPr>
          <a:xfrm>
            <a:off x="8398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68" name="PlaceHolder 2"/>
          <p:cNvSpPr>
            <a:spLocks noGrp="1"/>
          </p:cNvSpPr>
          <p:nvPr>
            <p:ph type="body"/>
          </p:nvPr>
        </p:nvSpPr>
        <p:spPr>
          <a:xfrm>
            <a:off x="839880" y="1681200"/>
            <a:ext cx="5156640" cy="82296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69" name="PlaceHolder 3"/>
          <p:cNvSpPr>
            <a:spLocks noGrp="1"/>
          </p:cNvSpPr>
          <p:nvPr>
            <p:ph type="body"/>
          </p:nvPr>
        </p:nvSpPr>
        <p:spPr>
          <a:xfrm>
            <a:off x="839880" y="2505240"/>
            <a:ext cx="5156640" cy="36835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70" name="PlaceHolder 4"/>
          <p:cNvSpPr>
            <a:spLocks noGrp="1"/>
          </p:cNvSpPr>
          <p:nvPr>
            <p:ph type="body"/>
          </p:nvPr>
        </p:nvSpPr>
        <p:spPr>
          <a:xfrm>
            <a:off x="6172200" y="1681200"/>
            <a:ext cx="5182200" cy="82296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71" name="PlaceHolder 5"/>
          <p:cNvSpPr>
            <a:spLocks noGrp="1"/>
          </p:cNvSpPr>
          <p:nvPr>
            <p:ph type="body"/>
          </p:nvPr>
        </p:nvSpPr>
        <p:spPr>
          <a:xfrm>
            <a:off x="6172200" y="2505240"/>
            <a:ext cx="5182200" cy="36835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72" name="PlaceHolder 6"/>
          <p:cNvSpPr>
            <a:spLocks noGrp="1"/>
          </p:cNvSpPr>
          <p:nvPr>
            <p:ph type="dt" idx="37"/>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3" name="PlaceHolder 7"/>
          <p:cNvSpPr>
            <a:spLocks noGrp="1"/>
          </p:cNvSpPr>
          <p:nvPr>
            <p:ph type="ftr" idx="3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4" name="PlaceHolder 8"/>
          <p:cNvSpPr>
            <a:spLocks noGrp="1"/>
          </p:cNvSpPr>
          <p:nvPr>
            <p:ph type="sldNum" idx="39"/>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D621DB1-E4E5-439B-ADDA-19D825F1B9B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bg>
      <p:bgPr>
        <a:solidFill>
          <a:srgbClr val="ffffff"/>
        </a:solidFill>
      </p:bgPr>
    </p:bg>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76" name="PlaceHolder 2"/>
          <p:cNvSpPr>
            <a:spLocks noGrp="1"/>
          </p:cNvSpPr>
          <p:nvPr>
            <p:ph type="dt" idx="40"/>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7" name="PlaceHolder 3"/>
          <p:cNvSpPr>
            <a:spLocks noGrp="1"/>
          </p:cNvSpPr>
          <p:nvPr>
            <p:ph type="ftr" idx="4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8" name="PlaceHolder 4"/>
          <p:cNvSpPr>
            <a:spLocks noGrp="1"/>
          </p:cNvSpPr>
          <p:nvPr>
            <p:ph type="sldNum" idx="4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86C92CA-358C-489C-9504-80811D852DC8}"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bg>
      <p:bgPr>
        <a:solidFill>
          <a:srgbClr val="ffffff"/>
        </a:solidFill>
      </p:bgPr>
    </p:bg>
    <p:spTree>
      <p:nvGrpSpPr>
        <p:cNvPr id="1" name=""/>
        <p:cNvGrpSpPr/>
        <p:nvPr/>
      </p:nvGrpSpPr>
      <p:grpSpPr>
        <a:xfrm>
          <a:off x="0" y="0"/>
          <a:ext cx="0" cy="0"/>
          <a:chOff x="0" y="0"/>
          <a:chExt cx="0" cy="0"/>
        </a:xfrm>
      </p:grpSpPr>
      <p:sp>
        <p:nvSpPr>
          <p:cNvPr id="79" name="PlaceHolder 1"/>
          <p:cNvSpPr>
            <a:spLocks noGrp="1"/>
          </p:cNvSpPr>
          <p:nvPr>
            <p:ph type="dt" idx="43"/>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0" name="PlaceHolder 2"/>
          <p:cNvSpPr>
            <a:spLocks noGrp="1"/>
          </p:cNvSpPr>
          <p:nvPr>
            <p:ph type="ftr" idx="4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1" name="PlaceHolder 3"/>
          <p:cNvSpPr>
            <a:spLocks noGrp="1"/>
          </p:cNvSpPr>
          <p:nvPr>
            <p:ph type="sldNum" idx="45"/>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BDC4C4D1-8E19-4380-8B4B-D9B2457DE416}"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9880" y="457200"/>
            <a:ext cx="3931200" cy="159912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83" name="PlaceHolder 2"/>
          <p:cNvSpPr>
            <a:spLocks noGrp="1"/>
          </p:cNvSpPr>
          <p:nvPr>
            <p:ph type="body"/>
          </p:nvPr>
        </p:nvSpPr>
        <p:spPr>
          <a:xfrm>
            <a:off x="5183280" y="987480"/>
            <a:ext cx="6171120" cy="4872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84" name="PlaceHolder 3"/>
          <p:cNvSpPr>
            <a:spLocks noGrp="1"/>
          </p:cNvSpPr>
          <p:nvPr>
            <p:ph type="body"/>
          </p:nvPr>
        </p:nvSpPr>
        <p:spPr>
          <a:xfrm>
            <a:off x="839880" y="2057400"/>
            <a:ext cx="3931200" cy="381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85" name="PlaceHolder 4"/>
          <p:cNvSpPr>
            <a:spLocks noGrp="1"/>
          </p:cNvSpPr>
          <p:nvPr>
            <p:ph type="dt" idx="46"/>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6" name="PlaceHolder 5"/>
          <p:cNvSpPr>
            <a:spLocks noGrp="1"/>
          </p:cNvSpPr>
          <p:nvPr>
            <p:ph type="ftr" idx="4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7" name="PlaceHolder 6"/>
          <p:cNvSpPr>
            <a:spLocks noGrp="1"/>
          </p:cNvSpPr>
          <p:nvPr>
            <p:ph type="sldNum" idx="48"/>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5FD292A3-C5C1-4CC2-A150-DB7399B4BE21}"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bg>
      <p:bgPr>
        <a:solidFill>
          <a:srgbClr val="ffffff"/>
        </a:solidFill>
      </p:bgPr>
    </p:bg>
    <p:spTree>
      <p:nvGrpSpPr>
        <p:cNvPr id="1" name=""/>
        <p:cNvGrpSpPr/>
        <p:nvPr/>
      </p:nvGrpSpPr>
      <p:grpSpPr>
        <a:xfrm>
          <a:off x="0" y="0"/>
          <a:ext cx="0" cy="0"/>
          <a:chOff x="0" y="0"/>
          <a:chExt cx="0" cy="0"/>
        </a:xfrm>
      </p:grpSpPr>
      <p:sp>
        <p:nvSpPr>
          <p:cNvPr id="88" name="PlaceHolder 1"/>
          <p:cNvSpPr>
            <a:spLocks noGrp="1"/>
          </p:cNvSpPr>
          <p:nvPr>
            <p:ph type="title"/>
          </p:nvPr>
        </p:nvSpPr>
        <p:spPr>
          <a:xfrm>
            <a:off x="839880" y="457200"/>
            <a:ext cx="3931200" cy="159912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89" name="PlaceHolder 2"/>
          <p:cNvSpPr>
            <a:spLocks noGrp="1"/>
          </p:cNvSpPr>
          <p:nvPr>
            <p:ph type="body"/>
          </p:nvPr>
        </p:nvSpPr>
        <p:spPr>
          <a:xfrm>
            <a:off x="5183280" y="987480"/>
            <a:ext cx="6171120" cy="487260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3200" strike="noStrike" u="none">
                <a:solidFill>
                  <a:schemeClr val="dk1"/>
                </a:solidFill>
                <a:effectLst/>
                <a:uFillTx/>
                <a:latin typeface="Calibri"/>
              </a:rPr>
              <a:t>Click icon to add picture</a:t>
            </a:r>
            <a:endParaRPr b="0" lang="en-US" sz="3200" strike="noStrike" u="none">
              <a:solidFill>
                <a:srgbClr val="000000"/>
              </a:solidFill>
              <a:effectLst/>
              <a:uFillTx/>
              <a:latin typeface="Arial"/>
            </a:endParaRPr>
          </a:p>
        </p:txBody>
      </p:sp>
      <p:sp>
        <p:nvSpPr>
          <p:cNvPr id="90" name="PlaceHolder 3"/>
          <p:cNvSpPr>
            <a:spLocks noGrp="1"/>
          </p:cNvSpPr>
          <p:nvPr>
            <p:ph type="body"/>
          </p:nvPr>
        </p:nvSpPr>
        <p:spPr>
          <a:xfrm>
            <a:off x="839880" y="2057400"/>
            <a:ext cx="3931200" cy="381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91" name="PlaceHolder 4"/>
          <p:cNvSpPr>
            <a:spLocks noGrp="1"/>
          </p:cNvSpPr>
          <p:nvPr>
            <p:ph type="dt" idx="49"/>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2" name="PlaceHolder 5"/>
          <p:cNvSpPr>
            <a:spLocks noGrp="1"/>
          </p:cNvSpPr>
          <p:nvPr>
            <p:ph type="ftr" idx="5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3" name="PlaceHolder 6"/>
          <p:cNvSpPr>
            <a:spLocks noGrp="1"/>
          </p:cNvSpPr>
          <p:nvPr>
            <p:ph type="sldNum" idx="51"/>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01507AF-824D-47F8-AA29-427FE13D1524}"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bg>
      <p:bgPr>
        <a:solidFill>
          <a:srgbClr val="ffffff"/>
        </a:soli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1523880" y="1122480"/>
            <a:ext cx="9142920" cy="238644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95" name="PlaceHolder 2"/>
          <p:cNvSpPr>
            <a:spLocks noGrp="1"/>
          </p:cNvSpPr>
          <p:nvPr>
            <p:ph type="dt" idx="52"/>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6" name="PlaceHolder 3"/>
          <p:cNvSpPr>
            <a:spLocks noGrp="1"/>
          </p:cNvSpPr>
          <p:nvPr>
            <p:ph type="ftr" idx="5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7" name="PlaceHolder 4"/>
          <p:cNvSpPr>
            <a:spLocks noGrp="1"/>
          </p:cNvSpPr>
          <p:nvPr>
            <p:ph type="sldNum" idx="54"/>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7BE172EE-9E22-4938-898D-9C5864A1B34E}"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
    <p:bg>
      <p:bgPr>
        <a:solidFill>
          <a:srgbClr val="ffffff"/>
        </a:solidFill>
      </p:bgPr>
    </p:bg>
    <p:spTree>
      <p:nvGrpSpPr>
        <p:cNvPr id="1" name=""/>
        <p:cNvGrpSpPr/>
        <p:nvPr/>
      </p:nvGrpSpPr>
      <p:grpSpPr>
        <a:xfrm>
          <a:off x="0" y="0"/>
          <a:ext cx="0" cy="0"/>
          <a:chOff x="0" y="0"/>
          <a:chExt cx="0" cy="0"/>
        </a:xfrm>
      </p:grpSpPr>
      <p:sp>
        <p:nvSpPr>
          <p:cNvPr id="98"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99" name="PlaceHolder 2"/>
          <p:cNvSpPr>
            <a:spLocks noGrp="1"/>
          </p:cNvSpPr>
          <p:nvPr>
            <p:ph type="body"/>
          </p:nvPr>
        </p:nvSpPr>
        <p:spPr>
          <a:xfrm>
            <a:off x="838080" y="1825560"/>
            <a:ext cx="10514520" cy="435024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0" name="PlaceHolder 3"/>
          <p:cNvSpPr>
            <a:spLocks noGrp="1"/>
          </p:cNvSpPr>
          <p:nvPr>
            <p:ph type="dt" idx="55"/>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01" name="PlaceHolder 4"/>
          <p:cNvSpPr>
            <a:spLocks noGrp="1"/>
          </p:cNvSpPr>
          <p:nvPr>
            <p:ph type="ftr" idx="5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2" name="PlaceHolder 5"/>
          <p:cNvSpPr>
            <a:spLocks noGrp="1"/>
          </p:cNvSpPr>
          <p:nvPr>
            <p:ph type="sldNum" idx="57"/>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3ECAF9E-4CD8-4E20-ABD2-1D7FD846E9B2}"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8398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7" name="PlaceHolder 2"/>
          <p:cNvSpPr>
            <a:spLocks noGrp="1"/>
          </p:cNvSpPr>
          <p:nvPr>
            <p:ph type="body"/>
          </p:nvPr>
        </p:nvSpPr>
        <p:spPr>
          <a:xfrm>
            <a:off x="839880" y="1681200"/>
            <a:ext cx="5156640" cy="82296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8" name="PlaceHolder 3"/>
          <p:cNvSpPr>
            <a:spLocks noGrp="1"/>
          </p:cNvSpPr>
          <p:nvPr>
            <p:ph type="body"/>
          </p:nvPr>
        </p:nvSpPr>
        <p:spPr>
          <a:xfrm>
            <a:off x="839880" y="2505240"/>
            <a:ext cx="5156640" cy="36835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9" name="PlaceHolder 4"/>
          <p:cNvSpPr>
            <a:spLocks noGrp="1"/>
          </p:cNvSpPr>
          <p:nvPr>
            <p:ph type="body"/>
          </p:nvPr>
        </p:nvSpPr>
        <p:spPr>
          <a:xfrm>
            <a:off x="6172200" y="1681200"/>
            <a:ext cx="5182200" cy="82296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0" name="PlaceHolder 5"/>
          <p:cNvSpPr>
            <a:spLocks noGrp="1"/>
          </p:cNvSpPr>
          <p:nvPr>
            <p:ph type="body"/>
          </p:nvPr>
        </p:nvSpPr>
        <p:spPr>
          <a:xfrm>
            <a:off x="6172200" y="2505240"/>
            <a:ext cx="5182200" cy="36835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1" name="PlaceHolder 6"/>
          <p:cNvSpPr>
            <a:spLocks noGrp="1"/>
          </p:cNvSpPr>
          <p:nvPr>
            <p:ph type="dt" idx="4"/>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12" name="PlaceHolder 7"/>
          <p:cNvSpPr>
            <a:spLocks noGrp="1"/>
          </p:cNvSpPr>
          <p:nvPr>
            <p:ph type="ftr" idx="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3" name="PlaceHolder 8"/>
          <p:cNvSpPr>
            <a:spLocks noGrp="1"/>
          </p:cNvSpPr>
          <p:nvPr>
            <p:ph type="sldNum" idx="6"/>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7204E232-4184-4A31-9BAF-59E939B5AD48}"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
    <p:bg>
      <p:bgPr>
        <a:solidFill>
          <a:srgbClr val="ffffff"/>
        </a:solidFill>
      </p:bgPr>
    </p:bg>
    <p:spTree>
      <p:nvGrpSpPr>
        <p:cNvPr id="1" name=""/>
        <p:cNvGrpSpPr/>
        <p:nvPr/>
      </p:nvGrpSpPr>
      <p:grpSpPr>
        <a:xfrm>
          <a:off x="0" y="0"/>
          <a:ext cx="0" cy="0"/>
          <a:chOff x="0" y="0"/>
          <a:chExt cx="0" cy="0"/>
        </a:xfrm>
      </p:grpSpPr>
      <p:sp>
        <p:nvSpPr>
          <p:cNvPr id="103" name="PlaceHolder 1"/>
          <p:cNvSpPr>
            <a:spLocks noGrp="1"/>
          </p:cNvSpPr>
          <p:nvPr>
            <p:ph type="title"/>
          </p:nvPr>
        </p:nvSpPr>
        <p:spPr>
          <a:xfrm>
            <a:off x="8724960" y="365040"/>
            <a:ext cx="2628000" cy="581076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04" name="PlaceHolder 2"/>
          <p:cNvSpPr>
            <a:spLocks noGrp="1"/>
          </p:cNvSpPr>
          <p:nvPr>
            <p:ph type="body"/>
          </p:nvPr>
        </p:nvSpPr>
        <p:spPr>
          <a:xfrm>
            <a:off x="838080" y="365040"/>
            <a:ext cx="7733160" cy="58107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5" name="PlaceHolder 3"/>
          <p:cNvSpPr>
            <a:spLocks noGrp="1"/>
          </p:cNvSpPr>
          <p:nvPr>
            <p:ph type="dt" idx="58"/>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06" name="PlaceHolder 4"/>
          <p:cNvSpPr>
            <a:spLocks noGrp="1"/>
          </p:cNvSpPr>
          <p:nvPr>
            <p:ph type="ftr" idx="59"/>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7" name="PlaceHolder 5"/>
          <p:cNvSpPr>
            <a:spLocks noGrp="1"/>
          </p:cNvSpPr>
          <p:nvPr>
            <p:ph type="sldNum" idx="60"/>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F479B4A-916F-4FE0-9088-856FFFC6FFB2}"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
    <p:bg>
      <p:bgPr>
        <a:solidFill>
          <a:srgbClr val="ffffff"/>
        </a:solidFill>
      </p:bgPr>
    </p:bg>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09" name="PlaceHolder 2"/>
          <p:cNvSpPr>
            <a:spLocks noGrp="1"/>
          </p:cNvSpPr>
          <p:nvPr>
            <p:ph type="body"/>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10" name="PlaceHolder 3"/>
          <p:cNvSpPr>
            <a:spLocks noGrp="1"/>
          </p:cNvSpPr>
          <p:nvPr>
            <p:ph type="dt" idx="61"/>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11" name="PlaceHolder 4"/>
          <p:cNvSpPr>
            <a:spLocks noGrp="1"/>
          </p:cNvSpPr>
          <p:nvPr>
            <p:ph type="ftr" idx="62"/>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2" name="PlaceHolder 5"/>
          <p:cNvSpPr>
            <a:spLocks noGrp="1"/>
          </p:cNvSpPr>
          <p:nvPr>
            <p:ph type="sldNum" idx="63"/>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5679CBA3-9CCF-4AAD-95FF-D83539B093B4}"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rgbClr val="ffffff"/>
        </a:solidFill>
      </p:bgPr>
    </p:bg>
    <p:spTree>
      <p:nvGrpSpPr>
        <p:cNvPr id="1" name=""/>
        <p:cNvGrpSpPr/>
        <p:nvPr/>
      </p:nvGrpSpPr>
      <p:grpSpPr>
        <a:xfrm>
          <a:off x="0" y="0"/>
          <a:ext cx="0" cy="0"/>
          <a:chOff x="0" y="0"/>
          <a:chExt cx="0" cy="0"/>
        </a:xfrm>
      </p:grpSpPr>
      <p:sp>
        <p:nvSpPr>
          <p:cNvPr id="113" name="PlaceHolder 1"/>
          <p:cNvSpPr>
            <a:spLocks noGrp="1"/>
          </p:cNvSpPr>
          <p:nvPr>
            <p:ph type="title"/>
          </p:nvPr>
        </p:nvSpPr>
        <p:spPr>
          <a:xfrm>
            <a:off x="831960" y="1709640"/>
            <a:ext cx="10514520" cy="285156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114" name="PlaceHolder 2"/>
          <p:cNvSpPr>
            <a:spLocks noGrp="1"/>
          </p:cNvSpPr>
          <p:nvPr>
            <p:ph type="body"/>
          </p:nvPr>
        </p:nvSpPr>
        <p:spPr>
          <a:xfrm>
            <a:off x="831960" y="4589640"/>
            <a:ext cx="10514520" cy="14990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15" name="PlaceHolder 3"/>
          <p:cNvSpPr>
            <a:spLocks noGrp="1"/>
          </p:cNvSpPr>
          <p:nvPr>
            <p:ph type="dt" idx="64"/>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16" name="PlaceHolder 4"/>
          <p:cNvSpPr>
            <a:spLocks noGrp="1"/>
          </p:cNvSpPr>
          <p:nvPr>
            <p:ph type="ftr" idx="65"/>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7" name="PlaceHolder 5"/>
          <p:cNvSpPr>
            <a:spLocks noGrp="1"/>
          </p:cNvSpPr>
          <p:nvPr>
            <p:ph type="sldNum" idx="66"/>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D919ECB-FF1D-4D1C-877A-C8DCD8F1BB79}"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_">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714600"/>
            <a:ext cx="10514880" cy="62532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24" name="PlaceHolder 2"/>
          <p:cNvSpPr>
            <a:spLocks noGrp="1"/>
          </p:cNvSpPr>
          <p:nvPr>
            <p:ph/>
          </p:nvPr>
        </p:nvSpPr>
        <p:spPr>
          <a:xfrm>
            <a:off x="838080" y="1825560"/>
            <a:ext cx="10514880" cy="435060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67"/>
          </p:nvPr>
        </p:nvSpPr>
        <p:spPr/>
        <p:txBody>
          <a:bodyPr/>
          <a:p>
            <a:r>
              <a:t>Footer</a:t>
            </a:r>
          </a:p>
        </p:txBody>
      </p:sp>
      <p:sp>
        <p:nvSpPr>
          <p:cNvPr id="5" name="PlaceHolder 4"/>
          <p:cNvSpPr>
            <a:spLocks noGrp="1"/>
          </p:cNvSpPr>
          <p:nvPr>
            <p:ph type="sldNum" idx="68"/>
          </p:nvPr>
        </p:nvSpPr>
        <p:spPr/>
        <p:txBody>
          <a:bodyPr/>
          <a:p>
            <a:fld id="{604DFB87-3EE8-4178-A00B-5C9A15DBA790}" type="slidenum">
              <a:t>&lt;#&gt;</a:t>
            </a:fld>
          </a:p>
        </p:txBody>
      </p:sp>
      <p:sp>
        <p:nvSpPr>
          <p:cNvPr id="6" name="PlaceHolder 5"/>
          <p:cNvSpPr>
            <a:spLocks noGrp="1"/>
          </p:cNvSpPr>
          <p:nvPr>
            <p:ph type="dt" idx="6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5" name="PlaceHolder 2"/>
          <p:cNvSpPr>
            <a:spLocks noGrp="1"/>
          </p:cNvSpPr>
          <p:nvPr>
            <p:ph type="dt" idx="7"/>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16" name="PlaceHolder 3"/>
          <p:cNvSpPr>
            <a:spLocks noGrp="1"/>
          </p:cNvSpPr>
          <p:nvPr>
            <p:ph type="ftr" idx="8"/>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7" name="PlaceHolder 4"/>
          <p:cNvSpPr>
            <a:spLocks noGrp="1"/>
          </p:cNvSpPr>
          <p:nvPr>
            <p:ph type="sldNum" idx="9"/>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2FE7DED-B7A6-40D5-8172-F689310B8233}"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18" name="PlaceHolder 5"/>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19" name="PlaceHolder 1"/>
          <p:cNvSpPr>
            <a:spLocks noGrp="1"/>
          </p:cNvSpPr>
          <p:nvPr>
            <p:ph type="dt" idx="10"/>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0" name="PlaceHolder 2"/>
          <p:cNvSpPr>
            <a:spLocks noGrp="1"/>
          </p:cNvSpPr>
          <p:nvPr>
            <p:ph type="ftr" idx="11"/>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1" name="PlaceHolder 3"/>
          <p:cNvSpPr>
            <a:spLocks noGrp="1"/>
          </p:cNvSpPr>
          <p:nvPr>
            <p:ph type="sldNum" idx="12"/>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9A9F631-399B-4C85-B44D-F1A73A73A7C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22" name="PlaceHolder 4"/>
          <p:cNvSpPr>
            <a:spLocks noGrp="1"/>
          </p:cNvSpPr>
          <p:nvPr>
            <p:ph type="title"/>
          </p:nvPr>
        </p:nvSpPr>
        <p:spPr>
          <a:xfrm>
            <a:off x="609480" y="273600"/>
            <a:ext cx="10971720" cy="114408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US" sz="1800" strike="noStrike" u="none">
              <a:solidFill>
                <a:srgbClr val="000000"/>
              </a:solidFill>
              <a:effectLst/>
              <a:uFillTx/>
              <a:latin typeface="Arial"/>
            </a:endParaRPr>
          </a:p>
        </p:txBody>
      </p:sp>
      <p:sp>
        <p:nvSpPr>
          <p:cNvPr id="23" name="PlaceHolder 5"/>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839880" y="457200"/>
            <a:ext cx="3931200" cy="159912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25" name="PlaceHolder 2"/>
          <p:cNvSpPr>
            <a:spLocks noGrp="1"/>
          </p:cNvSpPr>
          <p:nvPr>
            <p:ph type="body"/>
          </p:nvPr>
        </p:nvSpPr>
        <p:spPr>
          <a:xfrm>
            <a:off x="5183280" y="987480"/>
            <a:ext cx="6171120" cy="4872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26" name="PlaceHolder 3"/>
          <p:cNvSpPr>
            <a:spLocks noGrp="1"/>
          </p:cNvSpPr>
          <p:nvPr>
            <p:ph type="body"/>
          </p:nvPr>
        </p:nvSpPr>
        <p:spPr>
          <a:xfrm>
            <a:off x="839880" y="2057400"/>
            <a:ext cx="3931200" cy="381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27" name="PlaceHolder 4"/>
          <p:cNvSpPr>
            <a:spLocks noGrp="1"/>
          </p:cNvSpPr>
          <p:nvPr>
            <p:ph type="dt" idx="13"/>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8" name="PlaceHolder 5"/>
          <p:cNvSpPr>
            <a:spLocks noGrp="1"/>
          </p:cNvSpPr>
          <p:nvPr>
            <p:ph type="ftr" idx="14"/>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9" name="PlaceHolder 6"/>
          <p:cNvSpPr>
            <a:spLocks noGrp="1"/>
          </p:cNvSpPr>
          <p:nvPr>
            <p:ph type="sldNum" idx="15"/>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825BACE-81B1-449A-9CE2-66A69933C89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30" name="PlaceHolder 1"/>
          <p:cNvSpPr>
            <a:spLocks noGrp="1"/>
          </p:cNvSpPr>
          <p:nvPr>
            <p:ph type="title"/>
          </p:nvPr>
        </p:nvSpPr>
        <p:spPr>
          <a:xfrm>
            <a:off x="839880" y="457200"/>
            <a:ext cx="3931200" cy="159912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31" name="PlaceHolder 2"/>
          <p:cNvSpPr>
            <a:spLocks noGrp="1"/>
          </p:cNvSpPr>
          <p:nvPr>
            <p:ph type="body"/>
          </p:nvPr>
        </p:nvSpPr>
        <p:spPr>
          <a:xfrm>
            <a:off x="5183280" y="987480"/>
            <a:ext cx="6171120" cy="487260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rgbClr val="000000"/>
              </a:solidFill>
              <a:effectLst/>
              <a:uFillTx/>
              <a:latin typeface="Arial"/>
            </a:endParaRPr>
          </a:p>
        </p:txBody>
      </p:sp>
      <p:sp>
        <p:nvSpPr>
          <p:cNvPr id="32" name="PlaceHolder 3"/>
          <p:cNvSpPr>
            <a:spLocks noGrp="1"/>
          </p:cNvSpPr>
          <p:nvPr>
            <p:ph type="body"/>
          </p:nvPr>
        </p:nvSpPr>
        <p:spPr>
          <a:xfrm>
            <a:off x="839880" y="2057400"/>
            <a:ext cx="3931200" cy="381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33" name="PlaceHolder 4"/>
          <p:cNvSpPr>
            <a:spLocks noGrp="1"/>
          </p:cNvSpPr>
          <p:nvPr>
            <p:ph type="dt" idx="16"/>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4" name="PlaceHolder 5"/>
          <p:cNvSpPr>
            <a:spLocks noGrp="1"/>
          </p:cNvSpPr>
          <p:nvPr>
            <p:ph type="ftr" idx="17"/>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5" name="PlaceHolder 6"/>
          <p:cNvSpPr>
            <a:spLocks noGrp="1"/>
          </p:cNvSpPr>
          <p:nvPr>
            <p:ph type="sldNum" idx="18"/>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784B2799-09B9-47FB-9A99-A6A28E90F2D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1523880" y="1122480"/>
            <a:ext cx="9142920" cy="238644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37" name="PlaceHolder 2"/>
          <p:cNvSpPr>
            <a:spLocks noGrp="1"/>
          </p:cNvSpPr>
          <p:nvPr>
            <p:ph type="dt" idx="19"/>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8" name="PlaceHolder 3"/>
          <p:cNvSpPr>
            <a:spLocks noGrp="1"/>
          </p:cNvSpPr>
          <p:nvPr>
            <p:ph type="ftr" idx="20"/>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9" name="PlaceHolder 4"/>
          <p:cNvSpPr>
            <a:spLocks noGrp="1"/>
          </p:cNvSpPr>
          <p:nvPr>
            <p:ph type="sldNum" idx="21"/>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C430834-2308-43D8-B043-BECEE476EE8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40" name="PlaceHolder 5"/>
          <p:cNvSpPr>
            <a:spLocks noGrp="1"/>
          </p:cNvSpPr>
          <p:nvPr>
            <p:ph type="body"/>
          </p:nvPr>
        </p:nvSpPr>
        <p:spPr>
          <a:xfrm>
            <a:off x="609480" y="1604520"/>
            <a:ext cx="10971720" cy="397656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2" name="PlaceHolder 2"/>
          <p:cNvSpPr>
            <a:spLocks noGrp="1"/>
          </p:cNvSpPr>
          <p:nvPr>
            <p:ph type="body"/>
          </p:nvPr>
        </p:nvSpPr>
        <p:spPr>
          <a:xfrm>
            <a:off x="838080" y="1825560"/>
            <a:ext cx="10514520" cy="435024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3" name="PlaceHolder 3"/>
          <p:cNvSpPr>
            <a:spLocks noGrp="1"/>
          </p:cNvSpPr>
          <p:nvPr>
            <p:ph type="dt" idx="22"/>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4" name="PlaceHolder 4"/>
          <p:cNvSpPr>
            <a:spLocks noGrp="1"/>
          </p:cNvSpPr>
          <p:nvPr>
            <p:ph type="ftr" idx="23"/>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5" name="PlaceHolder 5"/>
          <p:cNvSpPr>
            <a:spLocks noGrp="1"/>
          </p:cNvSpPr>
          <p:nvPr>
            <p:ph type="sldNum" idx="24"/>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E0E43B4-74F5-4BBA-9EDD-BE4FC8E894C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8724960" y="365040"/>
            <a:ext cx="2628000" cy="581076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7" name="PlaceHolder 2"/>
          <p:cNvSpPr>
            <a:spLocks noGrp="1"/>
          </p:cNvSpPr>
          <p:nvPr>
            <p:ph type="body"/>
          </p:nvPr>
        </p:nvSpPr>
        <p:spPr>
          <a:xfrm>
            <a:off x="838080" y="365040"/>
            <a:ext cx="7733160" cy="58107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8" name="PlaceHolder 3"/>
          <p:cNvSpPr>
            <a:spLocks noGrp="1"/>
          </p:cNvSpPr>
          <p:nvPr>
            <p:ph type="dt" idx="25"/>
          </p:nvPr>
        </p:nvSpPr>
        <p:spPr>
          <a:xfrm>
            <a:off x="838080" y="6356520"/>
            <a:ext cx="2742120" cy="36396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9" name="PlaceHolder 4"/>
          <p:cNvSpPr>
            <a:spLocks noGrp="1"/>
          </p:cNvSpPr>
          <p:nvPr>
            <p:ph type="ftr" idx="26"/>
          </p:nvPr>
        </p:nvSpPr>
        <p:spPr>
          <a:xfrm>
            <a:off x="4038480" y="6356520"/>
            <a:ext cx="4113720" cy="36396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0" name="PlaceHolder 5"/>
          <p:cNvSpPr>
            <a:spLocks noGrp="1"/>
          </p:cNvSpPr>
          <p:nvPr>
            <p:ph type="sldNum" idx="27"/>
          </p:nvPr>
        </p:nvSpPr>
        <p:spPr>
          <a:xfrm>
            <a:off x="8610480" y="6356520"/>
            <a:ext cx="2742120" cy="36396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B764CB7-F68B-49CD-BCB2-F21C54295632}"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889920"/>
            <a:ext cx="1051488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19" name="PlaceHolder 2"/>
          <p:cNvSpPr>
            <a:spLocks noGrp="1"/>
          </p:cNvSpPr>
          <p:nvPr>
            <p:ph type="body"/>
          </p:nvPr>
        </p:nvSpPr>
        <p:spPr>
          <a:xfrm>
            <a:off x="838080" y="1825560"/>
            <a:ext cx="10514880" cy="4350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20" name="PlaceHolder 3"/>
          <p:cNvSpPr>
            <a:spLocks noGrp="1"/>
          </p:cNvSpPr>
          <p:nvPr>
            <p:ph type="ftr" idx="6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21" name="PlaceHolder 4"/>
          <p:cNvSpPr>
            <a:spLocks noGrp="1"/>
          </p:cNvSpPr>
          <p:nvPr>
            <p:ph type="sldNum" idx="6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04146AB-309F-4852-8A71-1F2A3C9F90B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122" name="PlaceHolder 5"/>
          <p:cNvSpPr>
            <a:spLocks noGrp="1"/>
          </p:cNvSpPr>
          <p:nvPr>
            <p:ph type="dt" idx="69"/>
          </p:nvPr>
        </p:nvSpPr>
        <p:spPr>
          <a:xfrm>
            <a:off x="838080" y="6356520"/>
            <a:ext cx="2742480" cy="36432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slideLayout" Target="../slideLayouts/slideLayout21.xml"/><Relationship Id="rId6"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hyperlink" Target="https://julianfaraway.github.io/faraway/LMR/" TargetMode="External"/><Relationship Id="rId2" Type="http://schemas.openxmlformats.org/officeDocument/2006/relationships/hyperlink" Target="https://www.amazon.com/Linear-Models-Chapman-Statistical-Science/dp/1439887330" TargetMode="External"/><Relationship Id="rId3" Type="http://schemas.openxmlformats.org/officeDocument/2006/relationships/image" Target="../media/image29.png"/><Relationship Id="rId4" Type="http://schemas.openxmlformats.org/officeDocument/2006/relationships/slideLayout" Target="../slideLayouts/slideLayout10.xml"/><Relationship Id="rId5"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hyperlink" Target="https://www.ted.com/talks/david_mccandless_the_beauty_of_data_visualization" TargetMode="External"/><Relationship Id="rId2" Type="http://schemas.openxmlformats.org/officeDocument/2006/relationships/video" Target="https://www.youtube.com/embed/5Zg-C8AAIGg?feature=oembed" TargetMode="External"/><Relationship Id="rId3" Type="http://schemas.microsoft.com/office/2007/relationships/media" Target="https://www.youtube.com/embed/5Zg-C8AAIGg?feature=oembed" TargetMode="External"/><Relationship Id="rId4" Type="http://schemas.openxmlformats.org/officeDocument/2006/relationships/image" Target="../media/image106.jpeg"/><Relationship Id="rId5" Type="http://schemas.openxmlformats.org/officeDocument/2006/relationships/slideLayout" Target="../slideLayouts/slideLayout10.xml"/><Relationship Id="rId6"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hyperlink" Target="https://www.itl.nist.gov/div898/handbook/eda/eda.htm" TargetMode="External"/><Relationship Id="rId2" Type="http://schemas.openxmlformats.org/officeDocument/2006/relationships/hyperlink" Target="https://r4ds.had.co.nz/exploratory-data-analysis.html" TargetMode="External"/><Relationship Id="rId3" Type="http://schemas.openxmlformats.org/officeDocument/2006/relationships/hyperlink" Target="https://www.epa.gov/caddis-vol4/exploratory-data-analysis" TargetMode="External"/><Relationship Id="rId4" Type="http://schemas.openxmlformats.org/officeDocument/2006/relationships/hyperlink" Target="https://towardsdatascience.com/exploratory-data-analysis-8fc1cb20fd15" TargetMode="External"/><Relationship Id="rId5" Type="http://schemas.openxmlformats.org/officeDocument/2006/relationships/hyperlink" Target="https://www.jstor.org/stable/2237638" TargetMode="External"/><Relationship Id="rId6" Type="http://schemas.openxmlformats.org/officeDocument/2006/relationships/hyperlink" Target="https://blog.hubspot.com/marketing/types-of-graphs-for-data-visualization" TargetMode="External"/><Relationship Id="rId7" Type="http://schemas.openxmlformats.org/officeDocument/2006/relationships/hyperlink" Target="https://www.kdnuggets.com/2021/08/visualization-transforming-exploratory-data-analysis.html" TargetMode="External"/><Relationship Id="rId8" Type="http://schemas.openxmlformats.org/officeDocument/2006/relationships/hyperlink" Target="https://tutorials.methodsconsultants.com/posts/introduction-to-data-visualization/" TargetMode="External"/><Relationship Id="rId9" Type="http://schemas.openxmlformats.org/officeDocument/2006/relationships/hyperlink" Target="https://www.visual-literacy.org/periodic_table/periodic_table.html" TargetMode="External"/><Relationship Id="rId10" Type="http://schemas.openxmlformats.org/officeDocument/2006/relationships/hyperlink" Target="https://medriscoll.com/2009/05/27/the-three-sexy-skills-of-data-geeks/" TargetMode="External"/><Relationship Id="rId11" Type="http://schemas.openxmlformats.org/officeDocument/2006/relationships/image" Target="../media/image27.png"/><Relationship Id="rId12" Type="http://schemas.openxmlformats.org/officeDocument/2006/relationships/slideLayout" Target="../slideLayouts/slideLayout21.xml"/><Relationship Id="rId13"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hyperlink" Target="http://mathcenter.oxford.emory.edu/site/math117/shapeCenterAndSpread/" TargetMode="External"/><Relationship Id="rId2" Type="http://schemas.openxmlformats.org/officeDocument/2006/relationships/hyperlink" Target="https://www.gs.washington.edu/academics/courses/akey/56008/lecture/lecture2.pdf" TargetMode="External"/><Relationship Id="rId3" Type="http://schemas.openxmlformats.org/officeDocument/2006/relationships/hyperlink" Target="https://github.com/cs109/2015/blob/master/Lectures/03-EDA.pdf" TargetMode="External"/><Relationship Id="rId4" Type="http://schemas.openxmlformats.org/officeDocument/2006/relationships/hyperlink" Target="https://online.stat.psu.edu/stat200/" TargetMode="External"/><Relationship Id="rId5" Type="http://schemas.openxmlformats.org/officeDocument/2006/relationships/hyperlink" Target="https://onlinestatbook.com/2/index.html" TargetMode="External"/><Relationship Id="rId6" Type="http://schemas.openxmlformats.org/officeDocument/2006/relationships/hyperlink" Target="http://www.stat.yale.edu/Courses/1997-98/101/stat101.htm" TargetMode="External"/><Relationship Id="rId7" Type="http://schemas.openxmlformats.org/officeDocument/2006/relationships/hyperlink" Target="https://www.amazon.com/gp/product/0201076160/ref=as_li_ss_il?ie=UTF8&amp;camp=1789&amp;creative=390957&amp;creativeASIN=0201076160&amp;linkCode=as2&amp;tag=udacity-20" TargetMode="External"/><Relationship Id="rId8" Type="http://schemas.openxmlformats.org/officeDocument/2006/relationships/hyperlink" Target="https://www.stat.cmu.edu/~hseltman/309/Book/chapter4.pdf" TargetMode="External"/><Relationship Id="rId9" Type="http://schemas.openxmlformats.org/officeDocument/2006/relationships/image" Target="../media/image27.png"/><Relationship Id="rId10" Type="http://schemas.openxmlformats.org/officeDocument/2006/relationships/slideLayout" Target="../slideLayouts/slideLayout21.xml"/><Relationship Id="rId11"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3.xml"/><Relationship Id="rId3" Type="http://schemas.openxmlformats.org/officeDocument/2006/relationships/notesSlide" Target="../notesSlides/notesSlide104.xml"/>
</Relationships>
</file>

<file path=ppt/slides/_rels/slide11.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slideLayout" Target="../slideLayouts/slideLayout21.xml"/><Relationship Id="rId6"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slideLayout" Target="../slideLayouts/slideLayout21.xml"/><Relationship Id="rId6"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21.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slideLayout" Target="../slideLayouts/slideLayout21.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www.kaggle.com/datasets/crawford/80-cereals?resource=download" TargetMode="External"/><Relationship Id="rId3" Type="http://schemas.openxmlformats.org/officeDocument/2006/relationships/hyperlink" Target="https://github.com/mzanaj/NIH-Machine-Learning/blob/main/Cereal.ipynb" TargetMode="External"/><Relationship Id="rId4" Type="http://schemas.openxmlformats.org/officeDocument/2006/relationships/image" Target="../media/image2.png"/><Relationship Id="rId5" Type="http://schemas.openxmlformats.org/officeDocument/2006/relationships/slideLayout" Target="../slideLayouts/slideLayout21.xml"/><Relationship Id="rId6"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hyperlink" Target="https://www.kaggle.com/datasets/crawford/80-cereals?resource=download" TargetMode="External"/><Relationship Id="rId3" Type="http://schemas.openxmlformats.org/officeDocument/2006/relationships/hyperlink" Target="https://github.com/mzanaj/NIH-Machine-Learning/blob/main/Cereal.ipynb" TargetMode="External"/><Relationship Id="rId4" Type="http://schemas.openxmlformats.org/officeDocument/2006/relationships/image" Target="../media/image2.png"/><Relationship Id="rId5" Type="http://schemas.openxmlformats.org/officeDocument/2006/relationships/slideLayout" Target="../slideLayouts/slideLayout21.xml"/><Relationship Id="rId6"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21.xml"/><Relationship Id="rId7"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hyperlink" Target="https://www.kaggle.com/datasets/crawford/80-cereals?resource=download" TargetMode="External"/><Relationship Id="rId3" Type="http://schemas.openxmlformats.org/officeDocument/2006/relationships/hyperlink" Target="https://github.com/mzanaj/NIH-Machine-Learning/blob/main/Cereal.ipynb" TargetMode="External"/><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slideLayout" Target="../slideLayouts/slideLayout21.xml"/><Relationship Id="rId7"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slideLayout" Target="../slideLayouts/slideLayout21.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perso.telecom-paristech.fr/eagan/class/igr204/datasets" TargetMode="External"/><Relationship Id="rId3" Type="http://schemas.openxmlformats.org/officeDocument/2006/relationships/hyperlink" Target="https://www.kaggle.com/datasets/crawford/80-cereals?resource=download" TargetMode="External"/><Relationship Id="rId4" Type="http://schemas.openxmlformats.org/officeDocument/2006/relationships/hyperlink" Target="https://github.com/mzanaj/NIH-Machine-Learning/blob/main/Cereal.ipynb" TargetMode="Externa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hyperlink" Target="https://www.amazon.com/Kelloggs-Breakfast-Cereal-Single-Serve-Variety/dp/B07MTSNGHP" TargetMode="External"/><Relationship Id="rId8" Type="http://schemas.openxmlformats.org/officeDocument/2006/relationships/slideLayout" Target="../slideLayouts/slideLayout21.xml"/><Relationship Id="rId9"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hyperlink" Target="https://archive.ics.uci.edu/ml/datasets/Iris" TargetMode="External"/><Relationship Id="rId2" Type="http://schemas.openxmlformats.org/officeDocument/2006/relationships/hyperlink" Target="https://www.kaggle.com/datasets/mylesoneill/world-university-rankings" TargetMode="External"/><Relationship Id="rId3" Type="http://schemas.openxmlformats.org/officeDocument/2006/relationships/hyperlink" Target="https://grouplens.org/datasets/movielens/20m/" TargetMode="External"/><Relationship Id="rId4" Type="http://schemas.openxmlformats.org/officeDocument/2006/relationships/hyperlink" Target="https://www.python.org/" TargetMode="External"/><Relationship Id="rId5" Type="http://schemas.openxmlformats.org/officeDocument/2006/relationships/hyperlink" Target="https://www.r-project.org/" TargetMode="External"/><Relationship Id="rId6" Type="http://schemas.openxmlformats.org/officeDocument/2006/relationships/image" Target="../media/image15.png"/><Relationship Id="rId7" Type="http://schemas.openxmlformats.org/officeDocument/2006/relationships/slideLayout" Target="../slideLayouts/slideLayout21.xml"/><Relationship Id="rId8"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s://brainstation.io/research/digital-skills-survey-2020-results/data" TargetMode="External"/><Relationship Id="rId2" Type="http://schemas.openxmlformats.org/officeDocument/2006/relationships/image" Target="../media/image2.png"/><Relationship Id="rId3" Type="http://schemas.openxmlformats.org/officeDocument/2006/relationships/image" Target="../media/image16.png"/><Relationship Id="rId4" Type="http://schemas.openxmlformats.org/officeDocument/2006/relationships/hyperlink" Target="https://brainstation.io/career-guides/what-tools-do-data-scientists-use" TargetMode="External"/><Relationship Id="rId5" Type="http://schemas.openxmlformats.org/officeDocument/2006/relationships/slideLayout" Target="../slideLayouts/slideLayout21.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www.python.org/" TargetMode="External"/><Relationship Id="rId3" Type="http://schemas.openxmlformats.org/officeDocument/2006/relationships/hyperlink" Target="https://www.r-project.org/" TargetMode="External"/><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hyperlink" Target="https://en.wikipedia.org/wiki/Python_(programming_language" TargetMode="External"/><Relationship Id="rId7" Type="http://schemas.openxmlformats.org/officeDocument/2006/relationships/hyperlink" Target="https://www.r-project.org/" TargetMode="External"/><Relationship Id="rId8" Type="http://schemas.openxmlformats.org/officeDocument/2006/relationships/hyperlink" Target="https://www.coursera.org/articles/python-or-r-for-data-analysis" TargetMode="External"/><Relationship Id="rId9" Type="http://schemas.openxmlformats.org/officeDocument/2006/relationships/slideLayout" Target="../slideLayouts/slideLayout21.xml"/><Relationship Id="rId10"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hyperlink" Target="https://www.coursera.org/articles/python-or-r-for-data-analysis" TargetMode="External"/><Relationship Id="rId5" Type="http://schemas.openxmlformats.org/officeDocument/2006/relationships/hyperlink" Target="https://www.ibm.com/cloud/blog/python-vs-r" TargetMode="External"/><Relationship Id="rId6" Type="http://schemas.openxmlformats.org/officeDocument/2006/relationships/hyperlink" Target="https://www.datacamp.com/tutorial/r-or-python-for-data-analysis" TargetMode="External"/><Relationship Id="rId7" Type="http://schemas.openxmlformats.org/officeDocument/2006/relationships/hyperlink" Target="https://www.rstudio.com/blog/r-vs-python-what-s-the-best-for-language-for-data-science/" TargetMode="External"/><Relationship Id="rId8" Type="http://schemas.openxmlformats.org/officeDocument/2006/relationships/slideLayout" Target="../slideLayouts/slideLayout21.xml"/><Relationship Id="rId9"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9.png"/><Relationship Id="rId3" Type="http://schemas.openxmlformats.org/officeDocument/2006/relationships/hyperlink" Target="https://www.datacamp.com/tutorial/r-or-python-for-data-analysis" TargetMode="External"/><Relationship Id="rId4" Type="http://schemas.openxmlformats.org/officeDocument/2006/relationships/hyperlink" Target="https://numpy.org/learn/" TargetMode="External"/><Relationship Id="rId5" Type="http://schemas.openxmlformats.org/officeDocument/2006/relationships/hyperlink" Target="https://scipy.org/" TargetMode="External"/><Relationship Id="rId6" Type="http://schemas.openxmlformats.org/officeDocument/2006/relationships/hyperlink" Target="https://pandas.pydata.org/docs/index.html" TargetMode="External"/><Relationship Id="rId7" Type="http://schemas.openxmlformats.org/officeDocument/2006/relationships/hyperlink" Target="https://scikit-learn.org/stable/" TargetMode="External"/><Relationship Id="rId8" Type="http://schemas.openxmlformats.org/officeDocument/2006/relationships/hyperlink" Target="https://www.statsmodels.org/stable/index.html" TargetMode="External"/><Relationship Id="rId9" Type="http://schemas.openxmlformats.org/officeDocument/2006/relationships/hyperlink" Target="https://matplotlib.org/stable/index.html" TargetMode="External"/><Relationship Id="rId10" Type="http://schemas.openxmlformats.org/officeDocument/2006/relationships/hyperlink" Target="https://seaborn.pydata.org/index.html" TargetMode="External"/><Relationship Id="rId11" Type="http://schemas.openxmlformats.org/officeDocument/2006/relationships/slideLayout" Target="../slideLayouts/slideLayout21.xml"/><Relationship Id="rId1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www.datacamp.com/tutorial/top-ten-most-important-packages-in-r-for-data-science" TargetMode="External"/><Relationship Id="rId3" Type="http://schemas.openxmlformats.org/officeDocument/2006/relationships/hyperlink" Target="https://cran.r-project.org/web/packages/dplyr/index.html" TargetMode="External"/><Relationship Id="rId4" Type="http://schemas.openxmlformats.org/officeDocument/2006/relationships/hyperlink" Target="https://cran.r-project.org/web/packages/tidyr/index.html" TargetMode="External"/><Relationship Id="rId5" Type="http://schemas.openxmlformats.org/officeDocument/2006/relationships/hyperlink" Target="https://cran.r-project.org/web/packages/data.table/index.html" TargetMode="External"/><Relationship Id="rId6" Type="http://schemas.openxmlformats.org/officeDocument/2006/relationships/hyperlink" Target="https://cran.r-project.org/web/packages/caret/index.html" TargetMode="External"/><Relationship Id="rId7" Type="http://schemas.openxmlformats.org/officeDocument/2006/relationships/hyperlink" Target="https://cran.r-project.org/web/packages/mlr3/index.html" TargetMode="External"/><Relationship Id="rId8" Type="http://schemas.openxmlformats.org/officeDocument/2006/relationships/hyperlink" Target="https://cran.r-project.org/web/packages/ggplot2/index.html" TargetMode="External"/><Relationship Id="rId9" Type="http://schemas.openxmlformats.org/officeDocument/2006/relationships/hyperlink" Target="https://cran.r-project.org/web/packages/ggraph/index.html" TargetMode="External"/><Relationship Id="rId10" Type="http://schemas.openxmlformats.org/officeDocument/2006/relationships/image" Target="../media/image18.png"/><Relationship Id="rId11" Type="http://schemas.openxmlformats.org/officeDocument/2006/relationships/slideLayout" Target="../slideLayouts/slideLayout21.xml"/><Relationship Id="rId1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hyperlink" Target="https://redmonk.com/sogrady/2021/03/01/language-rankings-1-21/" TargetMode="External"/><Relationship Id="rId6" Type="http://schemas.openxmlformats.org/officeDocument/2006/relationships/hyperlink" Target="https://redmonk.com/sogrady/2021/03/01/language-rankings-1-21/" TargetMode="External"/><Relationship Id="rId7" Type="http://schemas.openxmlformats.org/officeDocument/2006/relationships/slideLayout" Target="../slideLayouts/slideLayout21.xml"/><Relationship Id="rId8"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hyperlink" Target="https://www.tiobe.com/tiobe-index/" TargetMode="External"/><Relationship Id="rId5" Type="http://schemas.openxmlformats.org/officeDocument/2006/relationships/image" Target="../media/image21.png"/><Relationship Id="rId6" Type="http://schemas.openxmlformats.org/officeDocument/2006/relationships/hyperlink" Target="https://www.tiobe.com/tiobe-index/" TargetMode="External"/><Relationship Id="rId7" Type="http://schemas.openxmlformats.org/officeDocument/2006/relationships/slideLayout" Target="../slideLayouts/slideLayout21.xml"/><Relationship Id="rId8"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hyperlink" Target="https://www.datacamp.com/tutorial/r-or-python-for-data-analysis" TargetMode="External"/><Relationship Id="rId5" Type="http://schemas.openxmlformats.org/officeDocument/2006/relationships/hyperlink" Target="https://www.datacamp.com/tutorial/r-or-python-for-data-analysis" TargetMode="External"/><Relationship Id="rId6" Type="http://schemas.openxmlformats.org/officeDocument/2006/relationships/image" Target="../media/image22.png"/><Relationship Id="rId7" Type="http://schemas.openxmlformats.org/officeDocument/2006/relationships/slideLayout" Target="../slideLayouts/slideLayout21.xml"/><Relationship Id="rId8"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hyperlink" Target="https://www.ibm.com/cloud/blog/python-vs-r" TargetMode="External"/><Relationship Id="rId5" Type="http://schemas.openxmlformats.org/officeDocument/2006/relationships/image" Target="../media/image23.png"/><Relationship Id="rId6" Type="http://schemas.openxmlformats.org/officeDocument/2006/relationships/image" Target="../media/image24.svg"/><Relationship Id="rId7" Type="http://schemas.openxmlformats.org/officeDocument/2006/relationships/slideLayout" Target="../slideLayouts/slideLayout21.xml"/><Relationship Id="rId8"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slideLayout" Target="../slideLayouts/slideLayout21.xml"/><Relationship Id="rId6"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hyperlink" Target="https://www.rstudio.com/blog/r-vs-python-what-s-the-best-for-language-for-data-science/" TargetMode="External"/><Relationship Id="rId5" Type="http://schemas.openxmlformats.org/officeDocument/2006/relationships/hyperlink" Target="https://qz.com/1661487/hadley-wickham-on-the-future-of-r-python-and-the-tidyverse/" TargetMode="External"/><Relationship Id="rId6" Type="http://schemas.openxmlformats.org/officeDocument/2006/relationships/image" Target="../media/image25.png"/><Relationship Id="rId7" Type="http://schemas.openxmlformats.org/officeDocument/2006/relationships/hyperlink" Target="https://qz.com/1661487/hadley-wickham-on-the-future-of-r-python-and-the-tidyverse/" TargetMode="External"/><Relationship Id="rId8" Type="http://schemas.openxmlformats.org/officeDocument/2006/relationships/image" Target="../media/image23.png"/><Relationship Id="rId9" Type="http://schemas.openxmlformats.org/officeDocument/2006/relationships/image" Target="../media/image24.svg"/><Relationship Id="rId10" Type="http://schemas.openxmlformats.org/officeDocument/2006/relationships/slideLayout" Target="../slideLayouts/slideLayout21.xml"/><Relationship Id="rId11"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hyperlink" Target="https://rstudio.github.io/reticulate/" TargetMode="External"/><Relationship Id="rId5" Type="http://schemas.openxmlformats.org/officeDocument/2006/relationships/image" Target="../media/image26.png"/><Relationship Id="rId6" Type="http://schemas.openxmlformats.org/officeDocument/2006/relationships/image" Target="../media/image23.png"/><Relationship Id="rId7" Type="http://schemas.openxmlformats.org/officeDocument/2006/relationships/image" Target="../media/image24.svg"/><Relationship Id="rId8" Type="http://schemas.openxmlformats.org/officeDocument/2006/relationships/slideLayout" Target="../slideLayouts/slideLayout21.xml"/><Relationship Id="rId9"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hyperlink" Target="https://www.ibm.com/cloud/blog/python-vs-r" TargetMode="External"/><Relationship Id="rId5" Type="http://schemas.openxmlformats.org/officeDocument/2006/relationships/hyperlink" Target="https://www.datacamp.com/community/tutorials/r-or-python-for-data-analysis" TargetMode="External"/><Relationship Id="rId6" Type="http://schemas.openxmlformats.org/officeDocument/2006/relationships/slideLayout" Target="../slideLayouts/slideLayout21.xml"/><Relationship Id="rId7"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towardsdatascience.com/matplotlib-vs-ggplot2-c86dd35a9378" TargetMode="Externa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21.xml"/><Relationship Id="rId6"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s://www.ibm.com/cloud/blog/python-vs-r" TargetMode="External"/><Relationship Id="rId2" Type="http://schemas.openxmlformats.org/officeDocument/2006/relationships/hyperlink" Target="https://www.datacamp.com/tutorial/r-or-python-for-data-analysis" TargetMode="External"/><Relationship Id="rId3" Type="http://schemas.openxmlformats.org/officeDocument/2006/relationships/hyperlink" Target="https://www.rstudio.com/blog/r-vs-python-what-s-the-best-for-language-for-data-science/" TargetMode="External"/><Relationship Id="rId4" Type="http://schemas.openxmlformats.org/officeDocument/2006/relationships/hyperlink" Target="https://www.capgemini.com/2020/09/do-data-scientists-prefer-r-or-python/#:~:text=Statistical%20support%20&#8211;%20R%20scores%20above,purportedly%20far%20easier%20than%20R" TargetMode="External"/><Relationship Id="rId5" Type="http://schemas.openxmlformats.org/officeDocument/2006/relationships/hyperlink" Target="https://pypl.github.io/PYPL.html" TargetMode="External"/><Relationship Id="rId6" Type="http://schemas.openxmlformats.org/officeDocument/2006/relationships/hyperlink" Target="https://qz.com/1661487/hadley-wickham-on-the-future-of-r-python-and-the-tidyverse/" TargetMode="External"/><Relationship Id="rId7" Type="http://schemas.openxmlformats.org/officeDocument/2006/relationships/hyperlink" Target="https://www.coursera.org/articles/python-or-r-for-data-analysis" TargetMode="External"/><Relationship Id="rId8" Type="http://schemas.openxmlformats.org/officeDocument/2006/relationships/hyperlink" Target="https://www.rstudio.com/resources/webinars/r-python-a-data-science-love-story/" TargetMode="External"/><Relationship Id="rId9" Type="http://schemas.openxmlformats.org/officeDocument/2006/relationships/hyperlink" Target="https://www.py4e.com/book.php" TargetMode="External"/><Relationship Id="rId10" Type="http://schemas.openxmlformats.org/officeDocument/2006/relationships/image" Target="../media/image27.png"/><Relationship Id="rId11" Type="http://schemas.openxmlformats.org/officeDocument/2006/relationships/slideLayout" Target="../slideLayouts/slideLayout21.xml"/><Relationship Id="rId12"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0.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29.png"/><Relationship Id="rId3" Type="http://schemas.openxmlformats.org/officeDocument/2006/relationships/slideLayout" Target="../slideLayouts/slideLayout4.xml"/>
</Relationships>
</file>

<file path=ppt/slides/_rels/slide3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29.png"/><Relationship Id="rId3" Type="http://schemas.openxmlformats.org/officeDocument/2006/relationships/slideLayout" Target="../slideLayouts/slideLayout10.xml"/><Relationship Id="rId4"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https://en.wikipedia.org/wiki/John_Tukey" TargetMode="External"/><Relationship Id="rId2" Type="http://schemas.openxmlformats.org/officeDocument/2006/relationships/hyperlink" Target="http://www.ru.ac.bd/wp-content/uploads/sites/25/2019/03/102_05_01_Tukey-Exploratory-Data-Analysis-1977.pdf" TargetMode="External"/><Relationship Id="rId3" Type="http://schemas.openxmlformats.org/officeDocument/2006/relationships/image" Target="../media/image29.png"/><Relationship Id="rId4" Type="http://schemas.openxmlformats.org/officeDocument/2006/relationships/image" Target="../media/image32.jpeg"/><Relationship Id="rId5" Type="http://schemas.openxmlformats.org/officeDocument/2006/relationships/slideLayout" Target="../slideLayouts/slideLayout10.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hyperlink" Target="http://www.ru.ac.bd/wp-content/uploads/sites/25/2019/03/102_05_01_Tukey-Exploratory-Data-Analysis-1977.pdf" TargetMode="External"/><Relationship Id="rId2" Type="http://schemas.openxmlformats.org/officeDocument/2006/relationships/image" Target="../media/image31.png"/><Relationship Id="rId3" Type="http://schemas.openxmlformats.org/officeDocument/2006/relationships/slideLayout" Target="../slideLayouts/slideLayout10.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slideLayout" Target="../slideLayouts/slideLayout21.xml"/><Relationship Id="rId6"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en.wikipedia.org/wiki/Exploratory_data_analysis" TargetMode="External"/><Relationship Id="rId2" Type="http://schemas.openxmlformats.org/officeDocument/2006/relationships/hyperlink" Target="https://www.statisticshowto.com/probability-and-statistics/data-analysis/" TargetMode="External"/><Relationship Id="rId3" Type="http://schemas.openxmlformats.org/officeDocument/2006/relationships/hyperlink" Target="https://www.itl.nist.gov/div898/handbook/eda/eda.htm" TargetMode="External"/><Relationship Id="rId4" Type="http://schemas.openxmlformats.org/officeDocument/2006/relationships/image" Target="../media/image31.png"/><Relationship Id="rId5" Type="http://schemas.openxmlformats.org/officeDocument/2006/relationships/slideLayout" Target="../slideLayouts/slideLayout10.xml"/><Relationship Id="rId6"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hyperlink" Target="https://www.itl.nist.gov/div898/handbook/eda/section1/eda11.htm" TargetMode="External"/><Relationship Id="rId2" Type="http://schemas.openxmlformats.org/officeDocument/2006/relationships/hyperlink" Target="https://www.ibm.com/cloud/learn/exploratory-data-analysis" TargetMode="External"/><Relationship Id="rId3" Type="http://schemas.openxmlformats.org/officeDocument/2006/relationships/image" Target="../media/image31.png"/><Relationship Id="rId4" Type="http://schemas.openxmlformats.org/officeDocument/2006/relationships/slideLayout" Target="../slideLayouts/slideLayout10.xml"/><Relationship Id="rId5"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s://www.itl.nist.gov/div898/handbook/eda/section1/eda11.htm" TargetMode="External"/><Relationship Id="rId2" Type="http://schemas.openxmlformats.org/officeDocument/2006/relationships/hyperlink" Target="https://www.ibm.com/cloud/learn/exploratory-data-analysis" TargetMode="External"/><Relationship Id="rId3" Type="http://schemas.openxmlformats.org/officeDocument/2006/relationships/image" Target="../media/image31.png"/><Relationship Id="rId4" Type="http://schemas.openxmlformats.org/officeDocument/2006/relationships/slideLayout" Target="../slideLayouts/slideLayout10.xml"/><Relationship Id="rId5"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hyperlink" Target="https://en.wikipedia.org/wiki/Anscombe%27s_quartet" TargetMode="External"/><Relationship Id="rId3" Type="http://schemas.openxmlformats.org/officeDocument/2006/relationships/hyperlink" Target="https://www.sjsu.edu/faculty/gerstman/StatPrimer/anscombe1973.pdf" TargetMode="External"/><Relationship Id="rId4" Type="http://schemas.openxmlformats.org/officeDocument/2006/relationships/image" Target="../media/image31.png"/><Relationship Id="rId5" Type="http://schemas.openxmlformats.org/officeDocument/2006/relationships/slideLayout" Target="../slideLayouts/slideLayout10.xml"/><Relationship Id="rId6"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hyperlink" Target="https://en.wikipedia.org/wiki/Anscombe%27s_quartet" TargetMode="External"/><Relationship Id="rId3" Type="http://schemas.openxmlformats.org/officeDocument/2006/relationships/hyperlink" Target="https://www.sjsu.edu/faculty/gerstman/StatPrimer/anscombe1973.pdf" TargetMode="External"/><Relationship Id="rId4" Type="http://schemas.openxmlformats.org/officeDocument/2006/relationships/image" Target="../media/image31.png"/><Relationship Id="rId5" Type="http://schemas.openxmlformats.org/officeDocument/2006/relationships/slideLayout" Target="../slideLayouts/slideLayout10.xml"/><Relationship Id="rId6"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hyperlink" Target="https://github.com/mzanaj/NIH-Machine-Learning/blob/main/EDA/Anscombe%20Quartet%20.ipynb" TargetMode="Externa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slideLayout" Target="../slideLayouts/slideLayout10.xml"/><Relationship Id="rId8"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hyperlink" Target="http://www.thefunctionalart.com/2016/08/download-datasaurus-never-trust-summary.html" TargetMode="External"/><Relationship Id="rId2" Type="http://schemas.openxmlformats.org/officeDocument/2006/relationships/hyperlink" Target="https://www.dropbox.com/sh/xaxpz3pm5r5awes/AADUbGVagF9i4RmM9JkPtviEa?dl=0" TargetMode="External"/><Relationship Id="rId3" Type="http://schemas.openxmlformats.org/officeDocument/2006/relationships/image" Target="../media/image31.png"/><Relationship Id="rId4" Type="http://schemas.openxmlformats.org/officeDocument/2006/relationships/slideLayout" Target="../slideLayouts/slideLayout10.xml"/><Relationship Id="rId5"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hyperlink" Target="http://www.thefunctionalart.com/2016/08/download-datasaurus-never-trust-summary.html" TargetMode="External"/><Relationship Id="rId2" Type="http://schemas.openxmlformats.org/officeDocument/2006/relationships/hyperlink" Target="https://www.dropbox.com/sh/xaxpz3pm5r5awes/AADUbGVagF9i4RmM9JkPtviEa?dl=0" TargetMode="External"/><Relationship Id="rId3" Type="http://schemas.openxmlformats.org/officeDocument/2006/relationships/image" Target="../media/image31.png"/><Relationship Id="rId4" Type="http://schemas.openxmlformats.org/officeDocument/2006/relationships/image" Target="../media/image38.png"/><Relationship Id="rId5" Type="http://schemas.openxmlformats.org/officeDocument/2006/relationships/slideLayout" Target="../slideLayouts/slideLayout10.xml"/><Relationship Id="rId6"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hyperlink" Target="https://www.autodesk.com/research/publications/same-stats-different-graphs" TargetMode="External"/><Relationship Id="rId2" Type="http://schemas.openxmlformats.org/officeDocument/2006/relationships/image" Target="../media/image31.png"/><Relationship Id="rId3" Type="http://schemas.openxmlformats.org/officeDocument/2006/relationships/image" Target="../media/image39.png"/><Relationship Id="rId4" Type="http://schemas.openxmlformats.org/officeDocument/2006/relationships/slideLayout" Target="../slideLayouts/slideLayout10.xml"/><Relationship Id="rId5"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hyperlink" Target="https://www.sjsu.edu/faculty/gerstman/StatPrimer/anscombe1973.pdf" TargetMode="External"/><Relationship Id="rId2" Type="http://schemas.openxmlformats.org/officeDocument/2006/relationships/hyperlink" Target="https://en.wikipedia.org/wiki/Frank_Anscombe" TargetMode="External"/><Relationship Id="rId3" Type="http://schemas.openxmlformats.org/officeDocument/2006/relationships/image" Target="../media/image31.png"/><Relationship Id="rId4" Type="http://schemas.openxmlformats.org/officeDocument/2006/relationships/image" Target="../media/image40.jpeg"/><Relationship Id="rId5" Type="http://schemas.openxmlformats.org/officeDocument/2006/relationships/slideLayout" Target="../slideLayouts/slideLayout10.xml"/><Relationship Id="rId6"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slideLayout" Target="../slideLayouts/slideLayout21.xml"/><Relationship Id="rId6"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xml"/><Relationship Id="rId3"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41.png"/><Relationship Id="rId3" Type="http://schemas.openxmlformats.org/officeDocument/2006/relationships/slideLayout" Target="../slideLayouts/slideLayout10.xml"/><Relationship Id="rId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42.png"/><Relationship Id="rId3" Type="http://schemas.openxmlformats.org/officeDocument/2006/relationships/slideLayout" Target="../slideLayouts/slideLayout10.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hyperlink" Target="https://www.ibm.com/cloud/learn/exploratory-data-analysis" TargetMode="External"/><Relationship Id="rId3" Type="http://schemas.openxmlformats.org/officeDocument/2006/relationships/image" Target="../media/image31.png"/><Relationship Id="rId4" Type="http://schemas.openxmlformats.org/officeDocument/2006/relationships/slideLayout" Target="../slideLayouts/slideLayout10.xml"/><Relationship Id="rId5"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hyperlink" Target="https://www.amazon.com/Linear-Models-Chapman-Statistical-Science/dp/1439887330" TargetMode="External"/><Relationship Id="rId2" Type="http://schemas.openxmlformats.org/officeDocument/2006/relationships/image" Target="../media/image31.png"/><Relationship Id="rId3" Type="http://schemas.openxmlformats.org/officeDocument/2006/relationships/image" Target="../media/image43.png"/><Relationship Id="rId4" Type="http://schemas.openxmlformats.org/officeDocument/2006/relationships/slideLayout" Target="../slideLayouts/slideLayout10.xml"/><Relationship Id="rId5"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hyperlink" Target="https://www.ibm.com/cloud/learn/exploratory-data-analysis" TargetMode="External"/><Relationship Id="rId3" Type="http://schemas.openxmlformats.org/officeDocument/2006/relationships/image" Target="../media/image31.png"/><Relationship Id="rId4" Type="http://schemas.openxmlformats.org/officeDocument/2006/relationships/image" Target="../media/image44.png"/><Relationship Id="rId5" Type="http://schemas.openxmlformats.org/officeDocument/2006/relationships/slideLayout" Target="../slideLayouts/slideLayout10.xml"/><Relationship Id="rId6"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image" Target="../media/image31.png"/><Relationship Id="rId3" Type="http://schemas.openxmlformats.org/officeDocument/2006/relationships/image" Target="../media/image45.png"/><Relationship Id="rId4" Type="http://schemas.openxmlformats.org/officeDocument/2006/relationships/slideLayout" Target="../slideLayouts/slideLayout10.xml"/><Relationship Id="rId5"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image" Target="../media/image46.png"/><Relationship Id="rId3" Type="http://schemas.openxmlformats.org/officeDocument/2006/relationships/slideLayout" Target="../slideLayouts/slideLayout10.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image" Target="../media/image47.png"/><Relationship Id="rId3" Type="http://schemas.openxmlformats.org/officeDocument/2006/relationships/slideLayout" Target="../slideLayouts/slideLayout10.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slideLayout" Target="../slideLayouts/slideLayout21.xml"/><Relationship Id="rId6"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image" Target="../media/image47.png"/><Relationship Id="rId3" Type="http://schemas.openxmlformats.org/officeDocument/2006/relationships/slideLayout" Target="../slideLayouts/slideLayout10.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image" Target="../media/image48.png"/><Relationship Id="rId3" Type="http://schemas.openxmlformats.org/officeDocument/2006/relationships/hyperlink" Target="https://www.stat.cmu.edu/~hseltman/309/Book/Book.pdf" TargetMode="External"/><Relationship Id="rId4" Type="http://schemas.openxmlformats.org/officeDocument/2006/relationships/image" Target="../media/image47.png"/><Relationship Id="rId5" Type="http://schemas.openxmlformats.org/officeDocument/2006/relationships/slideLayout" Target="../slideLayouts/slideLayout10.xml"/><Relationship Id="rId6"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hyperlink" Target="https://www.abs.gov.au/websitedbs/D3310114.nsf/home/statistical+language+-+measures+of+spread" TargetMode="External"/><Relationship Id="rId3" Type="http://schemas.openxmlformats.org/officeDocument/2006/relationships/image" Target="../media/image47.png"/><Relationship Id="rId4" Type="http://schemas.openxmlformats.org/officeDocument/2006/relationships/slideLayout" Target="../slideLayouts/slideLayout10.xml"/><Relationship Id="rId5"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hyperlink" Target="https://www.stat.cmu.edu/~hseltman/309/Book/Book.pdf" TargetMode="Externa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slideLayout" Target="../slideLayouts/slideLayout10.xml"/><Relationship Id="rId6"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image" Target="../media/image47.png"/><Relationship Id="rId3" Type="http://schemas.openxmlformats.org/officeDocument/2006/relationships/slideLayout" Target="../slideLayouts/slideLayout10.xml"/><Relationship Id="rId4"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hyperlink" Target="https://www.stat.cmu.edu/~hseltman/309/Book/Book.pdf" TargetMode="External"/><Relationship Id="rId3" Type="http://schemas.openxmlformats.org/officeDocument/2006/relationships/image" Target="../media/image50.png"/><Relationship Id="rId4" Type="http://schemas.openxmlformats.org/officeDocument/2006/relationships/image" Target="../media/image47.png"/><Relationship Id="rId5" Type="http://schemas.openxmlformats.org/officeDocument/2006/relationships/slideLayout" Target="../slideLayouts/slideLayout10.xml"/><Relationship Id="rId6"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0.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hyperlink" Target="https://www.stat.cmu.edu/~hseltman/309/Book/Book.pdf" TargetMode="External"/><Relationship Id="rId3" Type="http://schemas.openxmlformats.org/officeDocument/2006/relationships/image" Target="../media/image47.png"/><Relationship Id="rId4" Type="http://schemas.openxmlformats.org/officeDocument/2006/relationships/image" Target="../media/image51.png"/><Relationship Id="rId5" Type="http://schemas.openxmlformats.org/officeDocument/2006/relationships/slideLayout" Target="../slideLayouts/slideLayout10.xml"/><Relationship Id="rId6"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52.png"/><Relationship Id="rId3" Type="http://schemas.openxmlformats.org/officeDocument/2006/relationships/slideLayout" Target="../slideLayouts/slideLayout10.xml"/><Relationship Id="rId4"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image" Target="../media/image53.png"/><Relationship Id="rId3" Type="http://schemas.openxmlformats.org/officeDocument/2006/relationships/slideLayout" Target="../slideLayouts/slideLayout10.xml"/><Relationship Id="rId4"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slideLayout" Target="../slideLayouts/slideLayout21.xml"/><Relationship Id="rId6"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image" Target="../media/image53.png"/><Relationship Id="rId3" Type="http://schemas.openxmlformats.org/officeDocument/2006/relationships/slideLayout" Target="../slideLayouts/slideLayout10.xml"/><Relationship Id="rId4"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hyperlink" Target="https://github.com/mzanaj/NIH-Machine-Learning/blob/main/EDA/Histograms/Early%20Exploratory%20Analysis.ipynb" TargetMode="Externa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0.xml"/><Relationship Id="rId7"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hyperlink" Target="https://github.com/mzanaj/NIH-Machine-Learning/blob/main/EDA/Histograms/Early%20Exploratory%20Analysis.ipynb" TargetMode="External"/><Relationship Id="rId2" Type="http://schemas.openxmlformats.org/officeDocument/2006/relationships/image" Target="../media/image53.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slideLayout" Target="../slideLayouts/slideLayout10.xml"/><Relationship Id="rId7"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hyperlink" Target="https://github.com/mzanaj/NIH-Machine-Learning/blob/main/EDA/Histograms/Early%20Exploratory%20Analysis.ipynb" TargetMode="External"/><Relationship Id="rId2" Type="http://schemas.openxmlformats.org/officeDocument/2006/relationships/image" Target="../media/image53.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slideLayout" Target="../slideLayouts/slideLayout10.xml"/><Relationship Id="rId7"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hyperlink" Target="https://github.com/mzanaj/NIH-Machine-Learning/blob/main/EDA/Histograms/Early%20Exploratory%20Analysis.ipynb" TargetMode="External"/><Relationship Id="rId2" Type="http://schemas.openxmlformats.org/officeDocument/2006/relationships/image" Target="../media/image53.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10.xml"/><Relationship Id="rId7"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hyperlink" Target="https://github.com/mzanaj/NIH-Machine-Learning/blob/main/EDA/Histograms/Early%20Exploratory%20Analysis.ipynb" TargetMode="External"/><Relationship Id="rId2" Type="http://schemas.openxmlformats.org/officeDocument/2006/relationships/image" Target="../media/image53.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slideLayout" Target="../slideLayouts/slideLayout10.xml"/><Relationship Id="rId9"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hyperlink" Target="https://github.com/mzanaj/NIH-Machine-Learning/blob/main/EDA/Histograms/Early%20Exploratory%20Analysis.ipynb" TargetMode="External"/><Relationship Id="rId2" Type="http://schemas.openxmlformats.org/officeDocument/2006/relationships/image" Target="../media/image53.png"/><Relationship Id="rId3" Type="http://schemas.openxmlformats.org/officeDocument/2006/relationships/slideLayout" Target="../slideLayouts/slideLayout10.xml"/><Relationship Id="rId4"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hyperlink" Target="https://github.com/mzanaj/NIH-Machine-Learning/blob/main/EDA/Histograms/Early%20Exploratory%20Analysis.ipynb" TargetMode="External"/><Relationship Id="rId2" Type="http://schemas.openxmlformats.org/officeDocument/2006/relationships/image" Target="../media/image53.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slideLayout" Target="../slideLayouts/slideLayout10.xml"/><Relationship Id="rId9"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hyperlink" Target="https://github.com/mzanaj/NIH-Machine-Learning/blob/main/EDA/Histograms/Early%20Exploratory%20Analysis.ipynb" TargetMode="External"/><Relationship Id="rId2" Type="http://schemas.openxmlformats.org/officeDocument/2006/relationships/image" Target="../media/image53.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slideLayout" Target="../slideLayouts/slideLayout10.xml"/><Relationship Id="rId7"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hyperlink" Target="https://www.stat.cmu.edu/~hseltman/309/Book/Book.pdf" TargetMode="External"/><Relationship Id="rId3" Type="http://schemas.openxmlformats.org/officeDocument/2006/relationships/image" Target="../media/image79.png"/><Relationship Id="rId4" Type="http://schemas.openxmlformats.org/officeDocument/2006/relationships/image" Target="../media/image53.png"/><Relationship Id="rId5" Type="http://schemas.openxmlformats.org/officeDocument/2006/relationships/slideLayout" Target="../slideLayouts/slideLayout10.xml"/><Relationship Id="rId6"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slideLayout" Target="../slideLayouts/slideLayout21.xml"/><Relationship Id="rId6"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hyperlink" Target="https://en.wikipedia.org/wiki/Box_plot" TargetMode="External"/><Relationship Id="rId3" Type="http://schemas.openxmlformats.org/officeDocument/2006/relationships/image" Target="../media/image53.png"/><Relationship Id="rId4" Type="http://schemas.openxmlformats.org/officeDocument/2006/relationships/slideLayout" Target="../slideLayouts/slideLayout10.xml"/><Relationship Id="rId5"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53.png"/><Relationship Id="rId3" Type="http://schemas.openxmlformats.org/officeDocument/2006/relationships/slideLayout" Target="../slideLayouts/slideLayout10.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hyperlink" Target="https://github.com/mzanaj/NIH-Machine-Learning/blob/main/EDA/Histograms/Early%20Exploratory%20Analysis.ipynb" TargetMode="External"/><Relationship Id="rId2" Type="http://schemas.openxmlformats.org/officeDocument/2006/relationships/image" Target="../media/image53.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slideLayout" Target="../slideLayouts/slideLayout10.xml"/><Relationship Id="rId7"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hyperlink" Target="https://www.stat.cmu.edu/~hseltman/309/Book/Book.pdf" TargetMode="External"/><Relationship Id="rId3" Type="http://schemas.openxmlformats.org/officeDocument/2006/relationships/image" Target="../media/image53.png"/><Relationship Id="rId4" Type="http://schemas.openxmlformats.org/officeDocument/2006/relationships/image" Target="../media/image84.png"/><Relationship Id="rId5" Type="http://schemas.openxmlformats.org/officeDocument/2006/relationships/slideLayout" Target="../slideLayouts/slideLayout10.xml"/><Relationship Id="rId6"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hyperlink" Target="https://chartio.com/learn/charts/what-is-a-scatter-plot" TargetMode="External"/><Relationship Id="rId2" Type="http://schemas.openxmlformats.org/officeDocument/2006/relationships/image" Target="../media/image53.png"/><Relationship Id="rId3" Type="http://schemas.openxmlformats.org/officeDocument/2006/relationships/image" Target="../media/image85.png"/><Relationship Id="rId4" Type="http://schemas.openxmlformats.org/officeDocument/2006/relationships/slideLayout" Target="../slideLayouts/slideLayout10.xml"/><Relationship Id="rId5"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hyperlink" Target="https://github.com/mzanaj/NIH-Machine-Learning/blob/main/EDA/Early%20Exploratory%20Analysis.ipynb" TargetMode="External"/><Relationship Id="rId2" Type="http://schemas.openxmlformats.org/officeDocument/2006/relationships/image" Target="../media/image53.png"/><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slideLayout" Target="../slideLayouts/slideLayout10.xml"/><Relationship Id="rId7"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hyperlink" Target="https://github.com/mzanaj/NIH-Machine-Learning/blob/main/EDA/Early%20Exploratory%20Analysis.ipynb" TargetMode="External"/><Relationship Id="rId2" Type="http://schemas.openxmlformats.org/officeDocument/2006/relationships/image" Target="../media/image53.png"/><Relationship Id="rId3" Type="http://schemas.openxmlformats.org/officeDocument/2006/relationships/image" Target="../media/image85.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slideLayout" Target="../slideLayouts/slideLayout10.xml"/><Relationship Id="rId7"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hyperlink" Target="https://github.com/mzanaj/NIH-Machine-Learning/blob/main/EDA/Early%20Exploratory%20Analysis.ipynb" TargetMode="External"/><Relationship Id="rId2" Type="http://schemas.openxmlformats.org/officeDocument/2006/relationships/image" Target="../media/image53.png"/><Relationship Id="rId3" Type="http://schemas.openxmlformats.org/officeDocument/2006/relationships/image" Target="../media/image85.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slideLayout" Target="../slideLayouts/slideLayout10.xml"/><Relationship Id="rId8"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hyperlink" Target="https://github.com/mzanaj/NIH-Machine-Learning/blob/main/EDA/Early%20Exploratory%20Analysis.ipynb" TargetMode="External"/><Relationship Id="rId2" Type="http://schemas.openxmlformats.org/officeDocument/2006/relationships/image" Target="../media/image53.png"/><Relationship Id="rId3" Type="http://schemas.openxmlformats.org/officeDocument/2006/relationships/image" Target="../media/image85.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slideLayout" Target="../slideLayouts/slideLayout10.xml"/><Relationship Id="rId7"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hyperlink" Target="https://r-charts.com/part-whole/pie-chart-categorical/" TargetMode="External"/><Relationship Id="rId2" Type="http://schemas.openxmlformats.org/officeDocument/2006/relationships/hyperlink" Target="https://seaborn.pydata.org/tutorial/categorical.html" TargetMode="Externa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slideLayout" Target="../slideLayouts/slideLayout10.xml"/><Relationship Id="rId7"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hyperlink" Target="https://www.kaggle.com/datasets/crawford/80-cereals?resource=download" TargetMode="External"/><Relationship Id="rId2" Type="http://schemas.openxmlformats.org/officeDocument/2006/relationships/hyperlink" Target="https://github.com/mzanaj/NIH-Machine-Learning/blob/main/Cereal.ipynb" TargetMode="Externa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slideLayout" Target="../slideLayouts/slideLayout21.xml"/><Relationship Id="rId6"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hyperlink" Target="https://towardsdatascience.com/data-visualization-101-how-to-choose-a-chart-type-9b8830e558d6" TargetMode="External"/><Relationship Id="rId2" Type="http://schemas.openxmlformats.org/officeDocument/2006/relationships/hyperlink" Target="https://blog.hubspot.com/marketing/types-of-graphs-for-data-visualization" TargetMode="External"/><Relationship Id="rId3" Type="http://schemas.openxmlformats.org/officeDocument/2006/relationships/hyperlink" Target="https://chartio.com/learn/charts/essential-chart-types-for-data-visualization/" TargetMode="External"/><Relationship Id="rId4" Type="http://schemas.openxmlformats.org/officeDocument/2006/relationships/image" Target="../media/image31.png"/><Relationship Id="rId5" Type="http://schemas.openxmlformats.org/officeDocument/2006/relationships/slideLayout" Target="../slideLayouts/slideLayout10.xml"/><Relationship Id="rId6"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98.png"/><Relationship Id="rId3" Type="http://schemas.openxmlformats.org/officeDocument/2006/relationships/slideLayout" Target="../slideLayouts/slideLayout10.xml"/><Relationship Id="rId4"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hyperlink" Target="https://extremepresentation.typepad.com/blog/2006/09/choosing_a_good.html" TargetMode="External"/><Relationship Id="rId3" Type="http://schemas.openxmlformats.org/officeDocument/2006/relationships/image" Target="../media/image99.png"/><Relationship Id="rId4" Type="http://schemas.openxmlformats.org/officeDocument/2006/relationships/slideLayout" Target="../slideLayouts/slideLayout10.xml"/><Relationship Id="rId5"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hyperlink" Target="https://www.stat.cmu.edu/~hseltman/309/Book/chapter4.pdf" TargetMode="External"/><Relationship Id="rId2" Type="http://schemas.openxmlformats.org/officeDocument/2006/relationships/image" Target="../media/image31.png"/><Relationship Id="rId3" Type="http://schemas.openxmlformats.org/officeDocument/2006/relationships/image" Target="../media/image100.png"/><Relationship Id="rId4" Type="http://schemas.openxmlformats.org/officeDocument/2006/relationships/slideLayout" Target="../slideLayouts/slideLayout10.xml"/><Relationship Id="rId5"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hyperlink" Target="https://www.statisticshowto.com/probability-and-statistics/descriptive-statistics/misleading-graphs/" TargetMode="External"/><Relationship Id="rId2" Type="http://schemas.openxmlformats.org/officeDocument/2006/relationships/image" Target="../media/image31.png"/><Relationship Id="rId3" Type="http://schemas.openxmlformats.org/officeDocument/2006/relationships/image" Target="../media/image101.png"/><Relationship Id="rId4" Type="http://schemas.openxmlformats.org/officeDocument/2006/relationships/slideLayout" Target="../slideLayouts/slideLayout10.xml"/><Relationship Id="rId5"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hyperlink" Target="https://www.statisticshowto.com/probability-and-statistics/descriptive-statistics/misleading-graphs/" TargetMode="External"/><Relationship Id="rId2" Type="http://schemas.openxmlformats.org/officeDocument/2006/relationships/image" Target="../media/image31.png"/><Relationship Id="rId3" Type="http://schemas.openxmlformats.org/officeDocument/2006/relationships/image" Target="../media/image102.png"/><Relationship Id="rId4" Type="http://schemas.openxmlformats.org/officeDocument/2006/relationships/slideLayout" Target="../slideLayouts/slideLayout10.xml"/><Relationship Id="rId5"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hyperlink" Target="https://www.statisticshowto.com/probability-and-statistics/descriptive-statistics/misleading-graphs/" TargetMode="External"/><Relationship Id="rId2" Type="http://schemas.openxmlformats.org/officeDocument/2006/relationships/image" Target="../media/image31.png"/><Relationship Id="rId3" Type="http://schemas.openxmlformats.org/officeDocument/2006/relationships/image" Target="../media/image103.png"/><Relationship Id="rId4" Type="http://schemas.openxmlformats.org/officeDocument/2006/relationships/slideLayout" Target="../slideLayouts/slideLayout10.xml"/><Relationship Id="rId5"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hyperlink" Target="https://www.statisticshowto.com/probability-and-statistics/descriptive-statistics/misleading-graphs/" TargetMode="External"/><Relationship Id="rId2" Type="http://schemas.openxmlformats.org/officeDocument/2006/relationships/image" Target="../media/image31.png"/><Relationship Id="rId3" Type="http://schemas.openxmlformats.org/officeDocument/2006/relationships/image" Target="../media/image104.png"/><Relationship Id="rId4" Type="http://schemas.openxmlformats.org/officeDocument/2006/relationships/slideLayout" Target="../slideLayouts/slideLayout10.xml"/><Relationship Id="rId5"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hyperlink" Target="https://www.statisticshowto.com/probability-and-statistics/descriptive-statistics/misleading-graphs/" TargetMode="External"/><Relationship Id="rId2" Type="http://schemas.openxmlformats.org/officeDocument/2006/relationships/image" Target="../media/image31.png"/><Relationship Id="rId3" Type="http://schemas.openxmlformats.org/officeDocument/2006/relationships/image" Target="../media/image105.png"/><Relationship Id="rId4" Type="http://schemas.openxmlformats.org/officeDocument/2006/relationships/slideLayout" Target="../slideLayouts/slideLayout10.xml"/><Relationship Id="rId5"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hyperlink" Target="https://miykael.github.io/blog/2022/advanced_eda/" TargetMode="External"/><Relationship Id="rId2" Type="http://schemas.openxmlformats.org/officeDocument/2006/relationships/hyperlink" Target="https://medriscoll.com/2009/05/27/the-three-sexy-skills-of-data-geeks/" TargetMode="External"/><Relationship Id="rId3" Type="http://schemas.openxmlformats.org/officeDocument/2006/relationships/hyperlink" Target="https://www.itl.nist.gov/div898/handbook/eda/section1/eda14.htm" TargetMode="External"/><Relationship Id="rId4" Type="http://schemas.openxmlformats.org/officeDocument/2006/relationships/image" Target="../media/image31.png"/><Relationship Id="rId5" Type="http://schemas.openxmlformats.org/officeDocument/2006/relationships/slideLayout" Target="../slideLayouts/slideLayout10.xml"/><Relationship Id="rId6"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t="-20994" b="-20994"/>
          </a:stretch>
        </a:blipFill>
      </p:bgPr>
    </p:bg>
    <p:spTree>
      <p:nvGrpSpPr>
        <p:cNvPr id="1" name=""/>
        <p:cNvGrpSpPr/>
        <p:nvPr/>
      </p:nvGrpSpPr>
      <p:grpSpPr>
        <a:xfrm>
          <a:off x="0" y="0"/>
          <a:ext cx="0" cy="0"/>
          <a:chOff x="0" y="0"/>
          <a:chExt cx="0" cy="0"/>
        </a:xfrm>
      </p:grpSpPr>
      <p:sp>
        <p:nvSpPr>
          <p:cNvPr id="131" name="PlaceHolder 1"/>
          <p:cNvSpPr>
            <a:spLocks noGrp="1"/>
          </p:cNvSpPr>
          <p:nvPr>
            <p:ph/>
          </p:nvPr>
        </p:nvSpPr>
        <p:spPr>
          <a:xfrm>
            <a:off x="2006640" y="957960"/>
            <a:ext cx="4352400" cy="31060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800" strike="noStrike" u="none">
                <a:solidFill>
                  <a:schemeClr val="dk1"/>
                </a:solidFill>
                <a:effectLst/>
                <a:uFillTx/>
                <a:latin typeface="Calibri"/>
                <a:ea typeface="Calibri"/>
              </a:rPr>
              <a:t>Preprocessing Example </a:t>
            </a:r>
            <a:endParaRPr b="0" lang="en-US" sz="28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800" strike="noStrike" u="none">
                <a:solidFill>
                  <a:schemeClr val="dk1"/>
                </a:solidFill>
                <a:effectLst/>
                <a:uFillTx/>
                <a:latin typeface="Calibri"/>
                <a:ea typeface="Calibri"/>
              </a:rPr>
              <a:t>Cleaning operations </a:t>
            </a:r>
            <a:endParaRPr b="0" lang="en-US" sz="28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800" strike="noStrike" u="none">
                <a:solidFill>
                  <a:schemeClr val="dk1"/>
                </a:solidFill>
                <a:effectLst/>
                <a:uFillTx/>
                <a:latin typeface="Calibri"/>
                <a:ea typeface="Calibri"/>
              </a:rPr>
              <a:t>Wrangling operations</a:t>
            </a:r>
            <a:endParaRPr b="0" lang="en-US" sz="28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81"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0070c0"/>
                </a:solidFill>
                <a:effectLst/>
                <a:uFillTx/>
                <a:latin typeface="Calibri"/>
                <a:ea typeface="Calibri"/>
              </a:rPr>
              <a:t>Cleaning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Remove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Duplicates</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82" name="PlaceHolder 3"/>
          <p:cNvSpPr>
            <a:spLocks noGrp="1"/>
          </p:cNvSpPr>
          <p:nvPr>
            <p:ph type="ftr" idx="81"/>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83" name="Picture 6" descr=""/>
          <p:cNvPicPr/>
          <p:nvPr/>
        </p:nvPicPr>
        <p:blipFill>
          <a:blip r:embed="rId3"/>
          <a:stretch/>
        </p:blipFill>
        <p:spPr>
          <a:xfrm>
            <a:off x="9521280" y="359280"/>
            <a:ext cx="1830240" cy="1341360"/>
          </a:xfrm>
          <a:prstGeom prst="rect">
            <a:avLst/>
          </a:prstGeom>
          <a:noFill/>
          <a:ln w="0">
            <a:noFill/>
          </a:ln>
        </p:spPr>
      </p:pic>
      <p:pic>
        <p:nvPicPr>
          <p:cNvPr id="184" name="Picture 8" descr=""/>
          <p:cNvPicPr/>
          <p:nvPr/>
        </p:nvPicPr>
        <p:blipFill>
          <a:blip r:embed="rId4"/>
          <a:stretch/>
        </p:blipFill>
        <p:spPr>
          <a:xfrm>
            <a:off x="2403720" y="2206800"/>
            <a:ext cx="7210080" cy="4360320"/>
          </a:xfrm>
          <a:prstGeom prst="rect">
            <a:avLst/>
          </a:prstGeom>
          <a:noFill/>
          <a:ln w="0">
            <a:noFill/>
          </a:ln>
        </p:spPr>
      </p:pic>
      <p:sp>
        <p:nvSpPr>
          <p:cNvPr id="185" name="Rectangle 4"/>
          <p:cNvSpPr/>
          <p:nvPr/>
        </p:nvSpPr>
        <p:spPr>
          <a:xfrm rot="16200000">
            <a:off x="5870160" y="-610560"/>
            <a:ext cx="299160" cy="7120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86" name="Rectangle 10"/>
          <p:cNvSpPr/>
          <p:nvPr/>
        </p:nvSpPr>
        <p:spPr>
          <a:xfrm rot="16200000">
            <a:off x="5870160" y="81000"/>
            <a:ext cx="299160" cy="712008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Exploratory Data Analysis </a:t>
            </a:r>
            <a:endParaRPr b="0" lang="en-US" sz="4400" strike="noStrike" u="none">
              <a:solidFill>
                <a:srgbClr val="000000"/>
              </a:solidFill>
              <a:effectLst/>
              <a:uFillTx/>
              <a:latin typeface="Arial"/>
            </a:endParaRPr>
          </a:p>
        </p:txBody>
      </p:sp>
      <p:sp>
        <p:nvSpPr>
          <p:cNvPr id="714" name="PlaceHolder 2"/>
          <p:cNvSpPr>
            <a:spLocks noGrp="1"/>
          </p:cNvSpPr>
          <p:nvPr>
            <p:ph/>
          </p:nvPr>
        </p:nvSpPr>
        <p:spPr>
          <a:xfrm>
            <a:off x="838080" y="1825560"/>
            <a:ext cx="10514520" cy="435024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EDA Closing Remarks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One should make </a:t>
            </a:r>
            <a:r>
              <a:rPr b="0" i="1" lang="en-US" sz="2100" strike="noStrike" u="sng">
                <a:solidFill>
                  <a:schemeClr val="dk1"/>
                </a:solidFill>
                <a:effectLst/>
                <a:uFillTx/>
                <a:latin typeface="Calibri"/>
                <a:ea typeface="Calibri"/>
              </a:rPr>
              <a:t>numerical summaries</a:t>
            </a:r>
            <a:r>
              <a:rPr b="0" lang="en-US" sz="2100" strike="noStrike" u="none">
                <a:solidFill>
                  <a:schemeClr val="dk1"/>
                </a:solidFill>
                <a:effectLst/>
                <a:uFillTx/>
                <a:latin typeface="Calibri"/>
                <a:ea typeface="Calibri"/>
              </a:rPr>
              <a:t> such as means, standard deviations (SDs), maximum and minimum, correlations and whatever else is appropriate to the specific dataset.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Equally important are </a:t>
            </a:r>
            <a:r>
              <a:rPr b="0" i="1" lang="en-US" sz="2100" strike="noStrike" u="sng">
                <a:solidFill>
                  <a:schemeClr val="dk1"/>
                </a:solidFill>
                <a:effectLst/>
                <a:uFillTx/>
                <a:latin typeface="Calibri"/>
                <a:ea typeface="Calibri"/>
              </a:rPr>
              <a:t>graphical summaries</a:t>
            </a:r>
            <a:r>
              <a:rPr b="0" lang="en-US" sz="2100" strike="noStrike" u="none">
                <a:solidFill>
                  <a:schemeClr val="dk1"/>
                </a:solidFill>
                <a:effectLst/>
                <a:uFillTx/>
                <a:latin typeface="Calibri"/>
                <a:ea typeface="Calibri"/>
              </a:rPr>
              <a:t>. There is a wide variety of techniques to choose from. For one variable at a time, you can make boxplots, histograms, density plots and more. For two variables, scatterplots are standard while for even more variables, there are numerous good ideas for display including interactive and dynamic graphics.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the plots, look for outliers, data-entry errors, skewed or unusual distributions and structure. Check whether the data are distributed according to prior expectations.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Getting data into a form suitable for analysis by cleaning out mistakes and aberrations is often time consuming. It often takes more time than the data analysis itself.</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chemeClr val="lt1">
                    <a:lumMod val="50000"/>
                  </a:schemeClr>
                </a:solidFill>
                <a:effectLst/>
                <a:uFillTx/>
                <a:latin typeface="Calibri"/>
                <a:ea typeface="Calibri"/>
              </a:rPr>
              <a:t>From "</a:t>
            </a:r>
            <a:r>
              <a:rPr b="0" i="1" lang="en-US" sz="2100" strike="noStrike" u="sng">
                <a:solidFill>
                  <a:schemeClr val="lt1">
                    <a:lumMod val="50000"/>
                  </a:schemeClr>
                </a:solidFill>
                <a:effectLst/>
                <a:uFillTx/>
                <a:latin typeface="Calibri"/>
                <a:ea typeface="Calibri"/>
                <a:hlinkClick r:id="rId1"/>
              </a:rPr>
              <a:t>Linear Models in R</a:t>
            </a:r>
            <a:r>
              <a:rPr b="0" i="1" lang="en-US" sz="2100" strike="noStrike" u="none">
                <a:solidFill>
                  <a:schemeClr val="lt1">
                    <a:lumMod val="50000"/>
                  </a:schemeClr>
                </a:solidFill>
                <a:effectLst/>
                <a:uFillTx/>
                <a:latin typeface="Calibri"/>
                <a:ea typeface="Calibri"/>
              </a:rPr>
              <a:t>" by Julian Faraway</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715" name="PlaceHolder 3"/>
          <p:cNvSpPr>
            <a:spLocks noGrp="1"/>
          </p:cNvSpPr>
          <p:nvPr>
            <p:ph type="ftr" idx="161"/>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Linear Models in R &lt;</a:t>
            </a:r>
            <a:r>
              <a:rPr b="0" lang="en-US" sz="1200" strike="noStrike" u="sng">
                <a:solidFill>
                  <a:schemeClr val="dk1">
                    <a:tint val="75000"/>
                  </a:schemeClr>
                </a:solidFill>
                <a:effectLst/>
                <a:uFillTx/>
                <a:latin typeface="Calibri"/>
                <a:ea typeface="Calibri"/>
                <a:hlinkClick r:id="rId2"/>
              </a:rPr>
              <a:t>https://www.amazon.com/Linear-Models-Chapman-Statistical-Science/dp/1439887330</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716" name="Picture 5" descr="Text&#10;&#10;Description automatically generated"/>
          <p:cNvPicPr/>
          <p:nvPr/>
        </p:nvPicPr>
        <p:blipFill>
          <a:blip r:embed="rId3"/>
          <a:stretch/>
        </p:blipFill>
        <p:spPr>
          <a:xfrm>
            <a:off x="8613000" y="361800"/>
            <a:ext cx="2742120" cy="1180440"/>
          </a:xfrm>
          <a:prstGeom prst="rect">
            <a:avLst/>
          </a:prstGeom>
          <a:noFill/>
          <a:ln w="0">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Exploratory Data Analysis </a:t>
            </a:r>
            <a:endParaRPr b="0" lang="en-US" sz="4400" strike="noStrike" u="none">
              <a:solidFill>
                <a:srgbClr val="000000"/>
              </a:solidFill>
              <a:effectLst/>
              <a:uFillTx/>
              <a:latin typeface="Arial"/>
            </a:endParaRPr>
          </a:p>
        </p:txBody>
      </p:sp>
      <p:sp>
        <p:nvSpPr>
          <p:cNvPr id="718" name="PlaceHolder 2"/>
          <p:cNvSpPr>
            <a:spLocks noGrp="1"/>
          </p:cNvSpPr>
          <p:nvPr>
            <p:ph/>
          </p:nvPr>
        </p:nvSpPr>
        <p:spPr>
          <a:xfrm>
            <a:off x="838080" y="1825560"/>
            <a:ext cx="10514520" cy="435024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"The Beauty of Data Visualizations"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chemeClr val="dk1"/>
                </a:solidFill>
                <a:effectLst/>
                <a:uFillTx/>
                <a:latin typeface="Calibri"/>
              </a:rPr>
              <a:t>Watch this video.</a:t>
            </a:r>
            <a:endParaRPr b="0" lang="en-US" sz="2100" strike="noStrike" u="none">
              <a:solidFill>
                <a:srgbClr val="000000"/>
              </a:solidFill>
              <a:effectLst/>
              <a:uFillTx/>
              <a:latin typeface="Arial"/>
            </a:endParaRPr>
          </a:p>
        </p:txBody>
      </p:sp>
      <p:sp>
        <p:nvSpPr>
          <p:cNvPr id="719" name="PlaceHolder 3"/>
          <p:cNvSpPr>
            <a:spLocks noGrp="1"/>
          </p:cNvSpPr>
          <p:nvPr>
            <p:ph type="ftr" idx="162"/>
          </p:nvPr>
        </p:nvSpPr>
        <p:spPr>
          <a:xfrm>
            <a:off x="109440" y="6451560"/>
            <a:ext cx="11864520" cy="3283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&lt; </a:t>
            </a:r>
            <a:r>
              <a:rPr b="0" lang="en-US" sz="1200" strike="noStrike" u="sng">
                <a:solidFill>
                  <a:schemeClr val="dk1">
                    <a:tint val="75000"/>
                  </a:schemeClr>
                </a:solidFill>
                <a:effectLst/>
                <a:uFillTx/>
                <a:latin typeface="Calibri"/>
                <a:ea typeface="Calibri"/>
                <a:hlinkClick r:id="rId1"/>
              </a:rPr>
              <a:t>https://www.ted.com/talks/david_mccandless_the_beauty_of_data_visualization</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720" name="" descr="">
            <a:hlinkClick r:id="" action="ppaction://media"/>
          </p:cNvPr>
          <p:cNvPicPr/>
          <p:nvPr>
            <a:videoFile r:link="rId2"/>
            <p:extLst>
              <p:ext uri="{DAA4B4D4-6D71-4841-9C94-3DE7FCFB9230}">
                <p14:media r:link="rId3"/>
              </p:ext>
            </p:extLst>
          </p:nvPr>
        </p:nvPicPr>
        <p:blipFill>
          <a:blip r:embed="rId4"/>
          <a:stretch>
            <a:fillRect/>
          </a:stretch>
        </p:blipFill>
        <p:spPr>
          <a:xfrm>
            <a:off x="3108960" y="2364120"/>
            <a:ext cx="5866560" cy="3903120"/>
          </a:xfrm>
          <a:prstGeom prst="rect">
            <a:avLst/>
          </a:prstGeom>
          <a:ln w="0">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721" name="PlaceHolder 1"/>
          <p:cNvSpPr>
            <a:spLocks noGrp="1"/>
          </p:cNvSpPr>
          <p:nvPr>
            <p:ph type="title"/>
          </p:nvPr>
        </p:nvSpPr>
        <p:spPr>
          <a:xfrm>
            <a:off x="838080" y="14940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722" name="PlaceHolder 2"/>
          <p:cNvSpPr>
            <a:spLocks noGrp="1"/>
          </p:cNvSpPr>
          <p:nvPr>
            <p:ph/>
          </p:nvPr>
        </p:nvSpPr>
        <p:spPr>
          <a:xfrm>
            <a:off x="838080" y="1133640"/>
            <a:ext cx="11089440" cy="52477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Further Resources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EDA</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1"/>
              </a:rPr>
              <a:t>https://www.itl.nist.gov/div898/handbook/eda/eda.htm</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2"/>
              </a:rPr>
              <a:t>https://r4ds.had.co.nz/exploratory-data-analysis.html</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3"/>
              </a:rPr>
              <a:t>https://www.epa.gov/caddis-vol4/exploratory-data-analysis</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4"/>
              </a:rPr>
              <a:t>https://towardsdatascience.com/exploratory-data-analysis-8fc1cb20fd15</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5"/>
              </a:rPr>
              <a:t>https://www.jstor.org/stable/2237638</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Visualizations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6"/>
              </a:rPr>
              <a:t>https://blog.hubspot.com/marketing/types-of-graphs-for-data-visualization</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7"/>
              </a:rPr>
              <a:t>https://www.kdnuggets.com/2021/08/visualization-transforming-exploratory-data-analysis.html</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8"/>
              </a:rPr>
              <a:t>https://tutorials.methodsconsultants.com/posts/introduction-to-data-visualization/</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9"/>
              </a:rPr>
              <a:t>https://www.visual-literacy.org/periodic_table/periodic_table.html</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10"/>
              </a:rPr>
              <a:t>https://medriscoll.com/2009/05/27/the-three-sexy-skills-of-data-geeks/</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pic>
        <p:nvPicPr>
          <p:cNvPr id="723" name="Picture 4" descr="Text, letter&#10;&#10;Description automatically generated"/>
          <p:cNvPicPr/>
          <p:nvPr/>
        </p:nvPicPr>
        <p:blipFill>
          <a:blip r:embed="rId11"/>
          <a:stretch/>
        </p:blipFill>
        <p:spPr>
          <a:xfrm>
            <a:off x="10432440" y="366480"/>
            <a:ext cx="1110600" cy="1827720"/>
          </a:xfrm>
          <a:prstGeom prst="rect">
            <a:avLst/>
          </a:prstGeom>
          <a:noFill/>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724" name="PlaceHolder 1"/>
          <p:cNvSpPr>
            <a:spLocks noGrp="1"/>
          </p:cNvSpPr>
          <p:nvPr>
            <p:ph type="title"/>
          </p:nvPr>
        </p:nvSpPr>
        <p:spPr>
          <a:xfrm>
            <a:off x="838080" y="14940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725" name="PlaceHolder 2"/>
          <p:cNvSpPr>
            <a:spLocks noGrp="1"/>
          </p:cNvSpPr>
          <p:nvPr>
            <p:ph/>
          </p:nvPr>
        </p:nvSpPr>
        <p:spPr>
          <a:xfrm>
            <a:off x="838080" y="1133640"/>
            <a:ext cx="10514520" cy="52477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Further Resources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Slides, Courses for Stats &amp; EDA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1"/>
              </a:rPr>
              <a:t>http://mathcenter.oxford.emory.edu/site/math117/shapeCenterAndSpread/</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2"/>
              </a:rPr>
              <a:t>https://www.gs.washington.edu/academics/courses/akey/56008/lecture/lecture2.pdf</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3"/>
              </a:rPr>
              <a:t>https://github.com/cs109/2015/blob/master/Lectures/03-EDA.pdf</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4"/>
              </a:rPr>
              <a:t>https://online.stat.psu.edu/stat200/</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5"/>
              </a:rPr>
              <a:t>https://onlinestatbook.com/2/index.html</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6"/>
              </a:rPr>
              <a:t>http://www.stat.yale.edu/Courses/1997-98/101/stat101.htm</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Books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7"/>
              </a:rPr>
              <a:t>https://www.amazon.com/gp/product/0201076160/ref=as_li_ss_il?ie=UTF8&amp;camp=1789&amp;creative=390957&amp;creativeASIN=0201076160&amp;linkCode=as2&amp;tag=udacity-20</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8"/>
              </a:rPr>
              <a:t>https://www.stat.cmu.edu/~hseltman/309/Book/chapter4.pdf</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marL="343080"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marL="343080"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marL="343080"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marL="343080"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marL="343080"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pic>
        <p:nvPicPr>
          <p:cNvPr id="726" name="Picture 4" descr="Text, letter&#10;&#10;Description automatically generated"/>
          <p:cNvPicPr/>
          <p:nvPr/>
        </p:nvPicPr>
        <p:blipFill>
          <a:blip r:embed="rId9"/>
          <a:stretch/>
        </p:blipFill>
        <p:spPr>
          <a:xfrm>
            <a:off x="10432440" y="366480"/>
            <a:ext cx="1110600" cy="1827720"/>
          </a:xfrm>
          <a:prstGeom prst="rect">
            <a:avLst/>
          </a:prstGeom>
          <a:noFill/>
          <a:ln w="0">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1">
            <a:lumMod val="20000"/>
            <a:lumOff val="80000"/>
          </a:schemeClr>
        </a:solidFill>
      </p:bgPr>
    </p:bg>
    <p:spTree>
      <p:nvGrpSpPr>
        <p:cNvPr id="1" name=""/>
        <p:cNvGrpSpPr/>
        <p:nvPr/>
      </p:nvGrpSpPr>
      <p:grpSpPr>
        <a:xfrm>
          <a:off x="0" y="0"/>
          <a:ext cx="0" cy="0"/>
          <a:chOff x="0" y="0"/>
          <a:chExt cx="0" cy="0"/>
        </a:xfrm>
      </p:grpSpPr>
      <p:sp>
        <p:nvSpPr>
          <p:cNvPr id="72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Exploratory Data Analysis </a:t>
            </a:r>
            <a:endParaRPr b="0" lang="en-US" sz="4400" strike="noStrike" u="none">
              <a:solidFill>
                <a:srgbClr val="000000"/>
              </a:solidFill>
              <a:effectLst/>
              <a:uFillTx/>
              <a:latin typeface="Arial"/>
            </a:endParaRPr>
          </a:p>
        </p:txBody>
      </p:sp>
      <p:sp>
        <p:nvSpPr>
          <p:cNvPr id="72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EDA IN PRACTICE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Git Hub Repository – develop EDA for Cereal Dataset Asap</a:t>
            </a:r>
            <a:endParaRPr b="0" lang="en-US" sz="2100" strike="noStrike" u="none">
              <a:solidFill>
                <a:srgbClr val="000000"/>
              </a:solidFill>
              <a:effectLst/>
              <a:uFillTx/>
              <a:latin typeface="Arial"/>
            </a:endParaRPr>
          </a:p>
        </p:txBody>
      </p:sp>
      <p:sp>
        <p:nvSpPr>
          <p:cNvPr id="729" name="PlaceHolder 3"/>
          <p:cNvSpPr>
            <a:spLocks noGrp="1"/>
          </p:cNvSpPr>
          <p:nvPr>
            <p:ph type="ftr" idx="163"/>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FOOTER </a:t>
            </a:r>
            <a:endParaRPr b="0" lang="en-US" sz="1200" strike="noStrike" u="none">
              <a:solidFill>
                <a:srgbClr val="000000"/>
              </a:solidFill>
              <a:effectLst/>
              <a:uFillTx/>
              <a:latin typeface="Times New Roman"/>
            </a:endParaRPr>
          </a:p>
        </p:txBody>
      </p:sp>
      <p:pic>
        <p:nvPicPr>
          <p:cNvPr id="730" name="Picture 2" descr="Text&#10;&#10;Description automatically generated"/>
          <p:cNvPicPr/>
          <p:nvPr/>
        </p:nvPicPr>
        <p:blipFill>
          <a:blip r:embed="rId1"/>
          <a:stretch/>
        </p:blipFill>
        <p:spPr>
          <a:xfrm>
            <a:off x="8613000" y="361800"/>
            <a:ext cx="2742480" cy="118080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88"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0070c0"/>
                </a:solidFill>
                <a:effectLst/>
                <a:uFillTx/>
                <a:latin typeface="Calibri"/>
                <a:ea typeface="Calibri"/>
              </a:rPr>
              <a:t>Cleaning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89" name="PlaceHolder 3"/>
          <p:cNvSpPr>
            <a:spLocks noGrp="1"/>
          </p:cNvSpPr>
          <p:nvPr>
            <p:ph type="ftr" idx="82"/>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90" name="Picture 6" descr=""/>
          <p:cNvPicPr/>
          <p:nvPr/>
        </p:nvPicPr>
        <p:blipFill>
          <a:blip r:embed="rId3"/>
          <a:stretch/>
        </p:blipFill>
        <p:spPr>
          <a:xfrm>
            <a:off x="9521280" y="359280"/>
            <a:ext cx="1830240" cy="1341360"/>
          </a:xfrm>
          <a:prstGeom prst="rect">
            <a:avLst/>
          </a:prstGeom>
          <a:noFill/>
          <a:ln w="0">
            <a:noFill/>
          </a:ln>
        </p:spPr>
      </p:pic>
      <p:pic>
        <p:nvPicPr>
          <p:cNvPr id="191" name="Picture 9" descr="Table&#10;&#10;Description automatically generated"/>
          <p:cNvPicPr/>
          <p:nvPr/>
        </p:nvPicPr>
        <p:blipFill>
          <a:blip r:embed="rId4"/>
          <a:stretch/>
        </p:blipFill>
        <p:spPr>
          <a:xfrm>
            <a:off x="2346120" y="2277720"/>
            <a:ext cx="7475760" cy="422964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93"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0070c0"/>
                </a:solidFill>
                <a:effectLst/>
                <a:uFillTx/>
                <a:latin typeface="Calibri"/>
                <a:ea typeface="Calibri"/>
              </a:rPr>
              <a:t>Cleaning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Missing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Values</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(impute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median)</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94" name="PlaceHolder 3"/>
          <p:cNvSpPr>
            <a:spLocks noGrp="1"/>
          </p:cNvSpPr>
          <p:nvPr>
            <p:ph type="ftr" idx="83"/>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95" name="Picture 6" descr=""/>
          <p:cNvPicPr/>
          <p:nvPr/>
        </p:nvPicPr>
        <p:blipFill>
          <a:blip r:embed="rId3"/>
          <a:stretch/>
        </p:blipFill>
        <p:spPr>
          <a:xfrm>
            <a:off x="9521280" y="359280"/>
            <a:ext cx="1830240" cy="1341360"/>
          </a:xfrm>
          <a:prstGeom prst="rect">
            <a:avLst/>
          </a:prstGeom>
          <a:noFill/>
          <a:ln w="0">
            <a:noFill/>
          </a:ln>
        </p:spPr>
      </p:pic>
      <p:pic>
        <p:nvPicPr>
          <p:cNvPr id="196" name="Picture 9" descr="Table&#10;&#10;Description automatically generated"/>
          <p:cNvPicPr/>
          <p:nvPr/>
        </p:nvPicPr>
        <p:blipFill>
          <a:blip r:embed="rId4"/>
          <a:stretch/>
        </p:blipFill>
        <p:spPr>
          <a:xfrm>
            <a:off x="2265120" y="2173680"/>
            <a:ext cx="7475760" cy="4229640"/>
          </a:xfrm>
          <a:prstGeom prst="rect">
            <a:avLst/>
          </a:prstGeom>
          <a:noFill/>
          <a:ln w="0">
            <a:noFill/>
          </a:ln>
        </p:spPr>
      </p:pic>
      <p:sp>
        <p:nvSpPr>
          <p:cNvPr id="197" name="Rectangle 6"/>
          <p:cNvSpPr/>
          <p:nvPr/>
        </p:nvSpPr>
        <p:spPr>
          <a:xfrm>
            <a:off x="8163720" y="2248560"/>
            <a:ext cx="714600" cy="408024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98" name="Oval 10"/>
          <p:cNvSpPr/>
          <p:nvPr/>
        </p:nvSpPr>
        <p:spPr>
          <a:xfrm>
            <a:off x="8456040" y="5234760"/>
            <a:ext cx="368280" cy="437760"/>
          </a:xfrm>
          <a:prstGeom prst="ellipse">
            <a:avLst/>
          </a:prstGeom>
          <a:noFill/>
          <a:ln>
            <a:solidFill>
              <a:srgbClr val="028e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99" name="Oval 11"/>
          <p:cNvSpPr/>
          <p:nvPr/>
        </p:nvSpPr>
        <p:spPr>
          <a:xfrm>
            <a:off x="8456040" y="4195440"/>
            <a:ext cx="368280" cy="437760"/>
          </a:xfrm>
          <a:prstGeom prst="ellipse">
            <a:avLst/>
          </a:prstGeom>
          <a:noFill/>
          <a:ln>
            <a:solidFill>
              <a:srgbClr val="028e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01"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ffc000"/>
                </a:solidFill>
                <a:effectLst/>
                <a:uFillTx/>
                <a:latin typeface="Calibri"/>
                <a:ea typeface="Calibri"/>
              </a:rPr>
              <a:t>Wrangling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02" name="PlaceHolder 3"/>
          <p:cNvSpPr>
            <a:spLocks noGrp="1"/>
          </p:cNvSpPr>
          <p:nvPr>
            <p:ph type="ftr" idx="84"/>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03" name="Picture 6" descr=""/>
          <p:cNvPicPr/>
          <p:nvPr/>
        </p:nvPicPr>
        <p:blipFill>
          <a:blip r:embed="rId3"/>
          <a:stretch/>
        </p:blipFill>
        <p:spPr>
          <a:xfrm>
            <a:off x="9521280" y="359280"/>
            <a:ext cx="1830240" cy="1341360"/>
          </a:xfrm>
          <a:prstGeom prst="rect">
            <a:avLst/>
          </a:prstGeom>
          <a:noFill/>
          <a:ln w="0">
            <a:noFill/>
          </a:ln>
        </p:spPr>
      </p:pic>
      <p:pic>
        <p:nvPicPr>
          <p:cNvPr id="204" name="Picture 7" descr="Table&#10;&#10;Description automatically generated"/>
          <p:cNvPicPr/>
          <p:nvPr/>
        </p:nvPicPr>
        <p:blipFill>
          <a:blip r:embed="rId4"/>
          <a:stretch/>
        </p:blipFill>
        <p:spPr>
          <a:xfrm>
            <a:off x="2334600" y="2162520"/>
            <a:ext cx="7510320" cy="434448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06"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ffc000"/>
                </a:solidFill>
                <a:effectLst/>
                <a:uFillTx/>
                <a:latin typeface="Calibri"/>
                <a:ea typeface="Calibri"/>
              </a:rPr>
              <a:t>Wrangling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Outlier</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(remove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observation)</a:t>
            </a:r>
            <a:endParaRPr b="0" lang="en-US" sz="2100" strike="noStrike" u="none">
              <a:solidFill>
                <a:srgbClr val="000000"/>
              </a:solidFill>
              <a:effectLst/>
              <a:uFillTx/>
              <a:latin typeface="Arial"/>
            </a:endParaRPr>
          </a:p>
        </p:txBody>
      </p:sp>
      <p:sp>
        <p:nvSpPr>
          <p:cNvPr id="207" name="PlaceHolder 3"/>
          <p:cNvSpPr>
            <a:spLocks noGrp="1"/>
          </p:cNvSpPr>
          <p:nvPr>
            <p:ph type="ftr" idx="85"/>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08" name="Picture 6" descr=""/>
          <p:cNvPicPr/>
          <p:nvPr/>
        </p:nvPicPr>
        <p:blipFill>
          <a:blip r:embed="rId3"/>
          <a:stretch/>
        </p:blipFill>
        <p:spPr>
          <a:xfrm>
            <a:off x="9521280" y="359280"/>
            <a:ext cx="1830240" cy="1341360"/>
          </a:xfrm>
          <a:prstGeom prst="rect">
            <a:avLst/>
          </a:prstGeom>
          <a:noFill/>
          <a:ln w="0">
            <a:noFill/>
          </a:ln>
        </p:spPr>
      </p:pic>
      <p:pic>
        <p:nvPicPr>
          <p:cNvPr id="209" name="Picture 7" descr="Table&#10;&#10;Description automatically generated"/>
          <p:cNvPicPr/>
          <p:nvPr/>
        </p:nvPicPr>
        <p:blipFill>
          <a:blip r:embed="rId4"/>
          <a:stretch/>
        </p:blipFill>
        <p:spPr>
          <a:xfrm>
            <a:off x="2334600" y="2162520"/>
            <a:ext cx="7510320" cy="4344480"/>
          </a:xfrm>
          <a:prstGeom prst="rect">
            <a:avLst/>
          </a:prstGeom>
          <a:noFill/>
          <a:ln w="0">
            <a:noFill/>
          </a:ln>
        </p:spPr>
      </p:pic>
      <p:sp>
        <p:nvSpPr>
          <p:cNvPr id="210" name="Rectangle 7"/>
          <p:cNvSpPr/>
          <p:nvPr/>
        </p:nvSpPr>
        <p:spPr>
          <a:xfrm>
            <a:off x="3568680" y="2167920"/>
            <a:ext cx="657000" cy="42188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11" name="Oval 6"/>
          <p:cNvSpPr/>
          <p:nvPr/>
        </p:nvSpPr>
        <p:spPr>
          <a:xfrm>
            <a:off x="3652920" y="6008400"/>
            <a:ext cx="576360" cy="36828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c000"/>
              </a:solidFill>
              <a:effectLst/>
              <a:uFillTx/>
              <a:latin typeface="Calibri"/>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2" name="Picture 9" descr="Table&#10;&#10;Description automatically generated"/>
          <p:cNvPicPr/>
          <p:nvPr/>
        </p:nvPicPr>
        <p:blipFill>
          <a:blip r:embed="rId1"/>
          <a:stretch/>
        </p:blipFill>
        <p:spPr>
          <a:xfrm>
            <a:off x="2045880" y="2323440"/>
            <a:ext cx="8191440" cy="4161240"/>
          </a:xfrm>
          <a:prstGeom prst="rect">
            <a:avLst/>
          </a:prstGeom>
          <a:noFill/>
          <a:ln w="0">
            <a:noFill/>
          </a:ln>
        </p:spPr>
      </p:pic>
      <p:sp>
        <p:nvSpPr>
          <p:cNvPr id="21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14"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ffc000"/>
                </a:solidFill>
                <a:effectLst/>
                <a:uFillTx/>
                <a:latin typeface="Calibri"/>
                <a:ea typeface="Calibri"/>
              </a:rPr>
              <a:t>Wrangling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15" name="PlaceHolder 3"/>
          <p:cNvSpPr>
            <a:spLocks noGrp="1"/>
          </p:cNvSpPr>
          <p:nvPr>
            <p:ph type="ftr" idx="86"/>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2"/>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3"/>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16" name="Picture 6" descr=""/>
          <p:cNvPicPr/>
          <p:nvPr/>
        </p:nvPicPr>
        <p:blipFill>
          <a:blip r:embed="rId4"/>
          <a:stretch/>
        </p:blipFill>
        <p:spPr>
          <a:xfrm>
            <a:off x="9521280" y="359280"/>
            <a:ext cx="1830240" cy="134136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7" name="Picture 9" descr="Table&#10;&#10;Description automatically generated"/>
          <p:cNvPicPr/>
          <p:nvPr/>
        </p:nvPicPr>
        <p:blipFill>
          <a:blip r:embed="rId1"/>
          <a:stretch/>
        </p:blipFill>
        <p:spPr>
          <a:xfrm>
            <a:off x="2496240" y="2207880"/>
            <a:ext cx="8191440" cy="4161240"/>
          </a:xfrm>
          <a:prstGeom prst="rect">
            <a:avLst/>
          </a:prstGeom>
          <a:noFill/>
          <a:ln w="0">
            <a:noFill/>
          </a:ln>
        </p:spPr>
      </p:pic>
      <p:sp>
        <p:nvSpPr>
          <p:cNvPr id="218"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19"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ffc000"/>
                </a:solidFill>
                <a:effectLst/>
                <a:uFillTx/>
                <a:latin typeface="Calibri"/>
                <a:ea typeface="Calibri"/>
              </a:rPr>
              <a:t>Wrangling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Encoding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0" lang="en-US" sz="2100" strike="noStrike" u="none">
                <a:solidFill>
                  <a:srgbClr val="000000"/>
                </a:solidFill>
                <a:effectLst/>
                <a:uFillTx/>
                <a:latin typeface="Calibri"/>
                <a:ea typeface="Calibri"/>
              </a:rPr>
              <a:t>mfr"&amp;"type")</a:t>
            </a:r>
            <a:endParaRPr b="0" lang="en-US" sz="2100" strike="noStrike" u="none">
              <a:solidFill>
                <a:srgbClr val="000000"/>
              </a:solidFill>
              <a:effectLst/>
              <a:uFillTx/>
              <a:latin typeface="Arial"/>
            </a:endParaRPr>
          </a:p>
        </p:txBody>
      </p:sp>
      <p:sp>
        <p:nvSpPr>
          <p:cNvPr id="220" name="PlaceHolder 3"/>
          <p:cNvSpPr>
            <a:spLocks noGrp="1"/>
          </p:cNvSpPr>
          <p:nvPr>
            <p:ph type="ftr" idx="87"/>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2"/>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3"/>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21" name="Picture 6" descr=""/>
          <p:cNvPicPr/>
          <p:nvPr/>
        </p:nvPicPr>
        <p:blipFill>
          <a:blip r:embed="rId4"/>
          <a:stretch/>
        </p:blipFill>
        <p:spPr>
          <a:xfrm>
            <a:off x="9521280" y="359280"/>
            <a:ext cx="1830240" cy="1341360"/>
          </a:xfrm>
          <a:prstGeom prst="rect">
            <a:avLst/>
          </a:prstGeom>
          <a:noFill/>
          <a:ln w="0">
            <a:noFill/>
          </a:ln>
        </p:spPr>
      </p:pic>
      <p:sp>
        <p:nvSpPr>
          <p:cNvPr id="222" name="Rectangle 7"/>
          <p:cNvSpPr/>
          <p:nvPr/>
        </p:nvSpPr>
        <p:spPr>
          <a:xfrm>
            <a:off x="2853000" y="2202480"/>
            <a:ext cx="506880" cy="4195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23" name="Rectangle 9"/>
          <p:cNvSpPr/>
          <p:nvPr/>
        </p:nvSpPr>
        <p:spPr>
          <a:xfrm>
            <a:off x="3360960" y="2202480"/>
            <a:ext cx="506880" cy="41958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25"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ffc000"/>
                </a:solidFill>
                <a:effectLst/>
                <a:uFillTx/>
                <a:latin typeface="Calibri"/>
                <a:ea typeface="Calibri"/>
              </a:rPr>
              <a:t>Wrangling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Encoding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(one hot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encoding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"mfr")</a:t>
            </a:r>
            <a:endParaRPr b="0" lang="en-US" sz="2100" strike="noStrike" u="none">
              <a:solidFill>
                <a:srgbClr val="000000"/>
              </a:solidFill>
              <a:effectLst/>
              <a:uFillTx/>
              <a:latin typeface="Arial"/>
            </a:endParaRPr>
          </a:p>
        </p:txBody>
      </p:sp>
      <p:sp>
        <p:nvSpPr>
          <p:cNvPr id="226" name="PlaceHolder 3"/>
          <p:cNvSpPr>
            <a:spLocks noGrp="1"/>
          </p:cNvSpPr>
          <p:nvPr>
            <p:ph type="ftr" idx="88"/>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27" name="Picture 6" descr=""/>
          <p:cNvPicPr/>
          <p:nvPr/>
        </p:nvPicPr>
        <p:blipFill>
          <a:blip r:embed="rId3"/>
          <a:stretch/>
        </p:blipFill>
        <p:spPr>
          <a:xfrm>
            <a:off x="9521280" y="359280"/>
            <a:ext cx="1830240" cy="1341360"/>
          </a:xfrm>
          <a:prstGeom prst="rect">
            <a:avLst/>
          </a:prstGeom>
          <a:noFill/>
          <a:ln w="0">
            <a:noFill/>
          </a:ln>
        </p:spPr>
      </p:pic>
      <p:sp>
        <p:nvSpPr>
          <p:cNvPr id="228" name="Rectangle 7"/>
          <p:cNvSpPr/>
          <p:nvPr/>
        </p:nvSpPr>
        <p:spPr>
          <a:xfrm>
            <a:off x="2691360" y="2202480"/>
            <a:ext cx="1084320" cy="42879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229" name="Picture 6" descr=""/>
          <p:cNvPicPr/>
          <p:nvPr/>
        </p:nvPicPr>
        <p:blipFill>
          <a:blip r:embed="rId4"/>
          <a:stretch/>
        </p:blipFill>
        <p:spPr>
          <a:xfrm>
            <a:off x="2784960" y="2283840"/>
            <a:ext cx="894600" cy="4113720"/>
          </a:xfrm>
          <a:prstGeom prst="rect">
            <a:avLst/>
          </a:prstGeom>
          <a:noFill/>
          <a:ln w="0">
            <a:noFill/>
          </a:ln>
        </p:spPr>
      </p:pic>
      <p:sp>
        <p:nvSpPr>
          <p:cNvPr id="230" name="Rectangle 6"/>
          <p:cNvSpPr/>
          <p:nvPr/>
        </p:nvSpPr>
        <p:spPr>
          <a:xfrm>
            <a:off x="2787120" y="2613960"/>
            <a:ext cx="899640" cy="391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1" name="Rectangle 9"/>
          <p:cNvSpPr/>
          <p:nvPr/>
        </p:nvSpPr>
        <p:spPr>
          <a:xfrm>
            <a:off x="2787120" y="3006360"/>
            <a:ext cx="899640" cy="391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2" name="Rectangle 10"/>
          <p:cNvSpPr/>
          <p:nvPr/>
        </p:nvSpPr>
        <p:spPr>
          <a:xfrm>
            <a:off x="2787120" y="3745440"/>
            <a:ext cx="899640" cy="391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3" name="Rectangle 11"/>
          <p:cNvSpPr/>
          <p:nvPr/>
        </p:nvSpPr>
        <p:spPr>
          <a:xfrm>
            <a:off x="2787120" y="4472640"/>
            <a:ext cx="899640" cy="391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4" name="Rectangle 12"/>
          <p:cNvSpPr/>
          <p:nvPr/>
        </p:nvSpPr>
        <p:spPr>
          <a:xfrm>
            <a:off x="2787120" y="4865400"/>
            <a:ext cx="899640" cy="391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5" name="Rectangle 13"/>
          <p:cNvSpPr/>
          <p:nvPr/>
        </p:nvSpPr>
        <p:spPr>
          <a:xfrm>
            <a:off x="2787120" y="5558040"/>
            <a:ext cx="899640" cy="391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6" name="Rectangle 14"/>
          <p:cNvSpPr/>
          <p:nvPr/>
        </p:nvSpPr>
        <p:spPr>
          <a:xfrm>
            <a:off x="2787120" y="5950440"/>
            <a:ext cx="899640" cy="391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237" name="Picture 16" descr="Table&#10;&#10;Description automatically generated"/>
          <p:cNvPicPr/>
          <p:nvPr/>
        </p:nvPicPr>
        <p:blipFill>
          <a:blip r:embed="rId5"/>
          <a:stretch/>
        </p:blipFill>
        <p:spPr>
          <a:xfrm>
            <a:off x="5140080" y="2193480"/>
            <a:ext cx="4739400" cy="4282560"/>
          </a:xfrm>
          <a:prstGeom prst="rect">
            <a:avLst/>
          </a:prstGeom>
          <a:noFill/>
          <a:ln w="0">
            <a:noFill/>
          </a:ln>
        </p:spPr>
      </p:pic>
      <p:graphicFrame>
        <p:nvGraphicFramePr>
          <p:cNvPr id="238" name="Table 17"/>
          <p:cNvGraphicFramePr/>
          <p:nvPr/>
        </p:nvGraphicFramePr>
        <p:xfrm>
          <a:off x="5738040" y="1801080"/>
          <a:ext cx="4048200" cy="363600"/>
        </p:xfrm>
        <a:graphic>
          <a:graphicData uri="http://schemas.openxmlformats.org/drawingml/2006/table">
            <a:tbl>
              <a:tblPr/>
              <a:tblGrid>
                <a:gridCol w="432720"/>
                <a:gridCol w="602640"/>
                <a:gridCol w="602640"/>
                <a:gridCol w="602640"/>
                <a:gridCol w="602640"/>
                <a:gridCol w="602640"/>
                <a:gridCol w="602640"/>
              </a:tblGrid>
              <a:tr h="363600">
                <a:tc>
                  <a:txBody>
                    <a:bodyPr anchor="t">
                      <a:noAutofit/>
                    </a:bodyPr>
                    <a:p>
                      <a:pPr algn="ctr" defTabSz="914400">
                        <a:lnSpc>
                          <a:spcPct val="100000"/>
                        </a:lnSpc>
                      </a:pPr>
                      <a:r>
                        <a:rPr b="1" lang="en-US" sz="1800" strike="noStrike" u="none">
                          <a:solidFill>
                            <a:srgbClr val="ff0000"/>
                          </a:solidFill>
                          <a:effectLst/>
                          <a:uFillTx/>
                          <a:latin typeface="Calibri"/>
                        </a:rPr>
                        <a:t>a</a:t>
                      </a:r>
                      <a:endParaRPr b="0" lang="en-US" sz="1800" strike="noStrike" u="none">
                        <a:solidFill>
                          <a:srgbClr val="000000"/>
                        </a:solidFill>
                        <a:effectLst/>
                        <a:uFillTx/>
                        <a:latin typeface="Arial"/>
                      </a:endParaRPr>
                    </a:p>
                  </a:txBody>
                  <a:tcPr anchor="t" marL="91440" marR="91440">
                    <a:lnL w="12240">
                      <a:solidFill>
                        <a:srgbClr val="ffc000"/>
                      </a:solidFill>
                      <a:prstDash val="solid"/>
                    </a:lnL>
                    <a:lnR w="12240">
                      <a:solidFill>
                        <a:srgbClr val="ffc000"/>
                      </a:solidFill>
                      <a:prstDash val="solid"/>
                    </a:lnR>
                    <a:lnT w="12240">
                      <a:solidFill>
                        <a:srgbClr val="ffc000"/>
                      </a:solidFill>
                      <a:prstDash val="solid"/>
                    </a:lnT>
                    <a:lnB w="12240">
                      <a:solidFill>
                        <a:srgbClr val="ffc000"/>
                      </a:solidFill>
                      <a:prstDash val="solid"/>
                    </a:lnB>
                    <a:noFill/>
                  </a:tcPr>
                </a:tc>
                <a:tc>
                  <a:txBody>
                    <a:bodyPr anchor="t">
                      <a:noAutofit/>
                    </a:bodyPr>
                    <a:p>
                      <a:pPr algn="ctr" defTabSz="914400">
                        <a:lnSpc>
                          <a:spcPct val="100000"/>
                        </a:lnSpc>
                      </a:pPr>
                      <a:r>
                        <a:rPr b="1" lang="en-US" sz="1800" strike="noStrike" u="none">
                          <a:solidFill>
                            <a:srgbClr val="ff0000"/>
                          </a:solidFill>
                          <a:effectLst/>
                          <a:uFillTx/>
                          <a:latin typeface="Calibri"/>
                        </a:rPr>
                        <a:t>g</a:t>
                      </a:r>
                      <a:endParaRPr b="0" lang="en-US" sz="1800" strike="noStrike" u="none">
                        <a:solidFill>
                          <a:srgbClr val="000000"/>
                        </a:solidFill>
                        <a:effectLst/>
                        <a:uFillTx/>
                        <a:latin typeface="Arial"/>
                      </a:endParaRPr>
                    </a:p>
                  </a:txBody>
                  <a:tcPr anchor="t" marL="91440" marR="91440">
                    <a:lnL w="12240">
                      <a:solidFill>
                        <a:srgbClr val="ffc000"/>
                      </a:solidFill>
                      <a:prstDash val="solid"/>
                    </a:lnL>
                    <a:lnR w="12240">
                      <a:solidFill>
                        <a:srgbClr val="ffc000"/>
                      </a:solidFill>
                      <a:prstDash val="solid"/>
                    </a:lnR>
                    <a:lnT w="12240">
                      <a:solidFill>
                        <a:srgbClr val="ffc000"/>
                      </a:solidFill>
                      <a:prstDash val="solid"/>
                    </a:lnT>
                    <a:lnB w="12240">
                      <a:solidFill>
                        <a:srgbClr val="ffc000"/>
                      </a:solidFill>
                      <a:prstDash val="solid"/>
                    </a:lnB>
                    <a:noFill/>
                  </a:tcPr>
                </a:tc>
                <a:tc>
                  <a:txBody>
                    <a:bodyPr anchor="t">
                      <a:noAutofit/>
                    </a:bodyPr>
                    <a:p>
                      <a:pPr algn="ctr" defTabSz="914400">
                        <a:lnSpc>
                          <a:spcPct val="100000"/>
                        </a:lnSpc>
                      </a:pPr>
                      <a:r>
                        <a:rPr b="1" lang="en-US" sz="1800" strike="noStrike" u="none">
                          <a:solidFill>
                            <a:srgbClr val="ff0000"/>
                          </a:solidFill>
                          <a:effectLst/>
                          <a:uFillTx/>
                          <a:latin typeface="Calibri"/>
                        </a:rPr>
                        <a:t>k</a:t>
                      </a:r>
                      <a:endParaRPr b="0" lang="en-US" sz="1800" strike="noStrike" u="none">
                        <a:solidFill>
                          <a:srgbClr val="000000"/>
                        </a:solidFill>
                        <a:effectLst/>
                        <a:uFillTx/>
                        <a:latin typeface="Arial"/>
                      </a:endParaRPr>
                    </a:p>
                  </a:txBody>
                  <a:tcPr anchor="t" marL="91440" marR="91440">
                    <a:lnL w="12240">
                      <a:solidFill>
                        <a:srgbClr val="ffc000"/>
                      </a:solidFill>
                      <a:prstDash val="solid"/>
                    </a:lnL>
                    <a:lnR w="12240">
                      <a:solidFill>
                        <a:srgbClr val="ffc000"/>
                      </a:solidFill>
                      <a:prstDash val="solid"/>
                    </a:lnR>
                    <a:lnT w="12240">
                      <a:solidFill>
                        <a:srgbClr val="ffc000"/>
                      </a:solidFill>
                      <a:prstDash val="solid"/>
                    </a:lnT>
                    <a:lnB w="12240">
                      <a:solidFill>
                        <a:srgbClr val="ffc000"/>
                      </a:solidFill>
                      <a:prstDash val="solid"/>
                    </a:lnB>
                    <a:noFill/>
                  </a:tcPr>
                </a:tc>
                <a:tc>
                  <a:txBody>
                    <a:bodyPr anchor="t">
                      <a:noAutofit/>
                    </a:bodyPr>
                    <a:p>
                      <a:pPr algn="ctr" defTabSz="914400">
                        <a:lnSpc>
                          <a:spcPct val="100000"/>
                        </a:lnSpc>
                      </a:pPr>
                      <a:r>
                        <a:rPr b="1" lang="en-US" sz="1800" strike="noStrike" u="none">
                          <a:solidFill>
                            <a:srgbClr val="ff0000"/>
                          </a:solidFill>
                          <a:effectLst/>
                          <a:uFillTx/>
                          <a:latin typeface="Calibri"/>
                        </a:rPr>
                        <a:t>n</a:t>
                      </a:r>
                      <a:endParaRPr b="0" lang="en-US" sz="1800" strike="noStrike" u="none">
                        <a:solidFill>
                          <a:srgbClr val="000000"/>
                        </a:solidFill>
                        <a:effectLst/>
                        <a:uFillTx/>
                        <a:latin typeface="Arial"/>
                      </a:endParaRPr>
                    </a:p>
                  </a:txBody>
                  <a:tcPr anchor="t" marL="91440" marR="91440">
                    <a:lnL w="12240">
                      <a:solidFill>
                        <a:srgbClr val="ffc000"/>
                      </a:solidFill>
                      <a:prstDash val="solid"/>
                    </a:lnL>
                    <a:lnR w="12240">
                      <a:solidFill>
                        <a:srgbClr val="ffc000"/>
                      </a:solidFill>
                      <a:prstDash val="solid"/>
                    </a:lnR>
                    <a:lnT w="12240">
                      <a:solidFill>
                        <a:srgbClr val="ffc000"/>
                      </a:solidFill>
                      <a:prstDash val="solid"/>
                    </a:lnT>
                    <a:lnB w="12240">
                      <a:solidFill>
                        <a:srgbClr val="ffc000"/>
                      </a:solidFill>
                      <a:prstDash val="solid"/>
                    </a:lnB>
                    <a:noFill/>
                  </a:tcPr>
                </a:tc>
                <a:tc>
                  <a:txBody>
                    <a:bodyPr anchor="t">
                      <a:noAutofit/>
                    </a:bodyPr>
                    <a:p>
                      <a:pPr algn="ctr" defTabSz="914400">
                        <a:lnSpc>
                          <a:spcPct val="100000"/>
                        </a:lnSpc>
                      </a:pPr>
                      <a:r>
                        <a:rPr b="1" lang="en-US" sz="1800" strike="noStrike" u="none">
                          <a:solidFill>
                            <a:srgbClr val="ff0000"/>
                          </a:solidFill>
                          <a:effectLst/>
                          <a:uFillTx/>
                          <a:latin typeface="Calibri"/>
                        </a:rPr>
                        <a:t>p</a:t>
                      </a:r>
                      <a:endParaRPr b="0" lang="en-US" sz="1800" strike="noStrike" u="none">
                        <a:solidFill>
                          <a:srgbClr val="000000"/>
                        </a:solidFill>
                        <a:effectLst/>
                        <a:uFillTx/>
                        <a:latin typeface="Arial"/>
                      </a:endParaRPr>
                    </a:p>
                  </a:txBody>
                  <a:tcPr anchor="t" marL="91440" marR="91440">
                    <a:lnL w="12240">
                      <a:solidFill>
                        <a:srgbClr val="ffc000"/>
                      </a:solidFill>
                      <a:prstDash val="solid"/>
                    </a:lnL>
                    <a:lnR w="12240">
                      <a:solidFill>
                        <a:srgbClr val="ffc000"/>
                      </a:solidFill>
                      <a:prstDash val="solid"/>
                    </a:lnR>
                    <a:lnT w="12240">
                      <a:solidFill>
                        <a:srgbClr val="ffc000"/>
                      </a:solidFill>
                      <a:prstDash val="solid"/>
                    </a:lnT>
                    <a:lnB w="12240">
                      <a:solidFill>
                        <a:srgbClr val="ffc000"/>
                      </a:solidFill>
                      <a:prstDash val="solid"/>
                    </a:lnB>
                    <a:noFill/>
                  </a:tcPr>
                </a:tc>
                <a:tc>
                  <a:txBody>
                    <a:bodyPr anchor="t">
                      <a:noAutofit/>
                    </a:bodyPr>
                    <a:p>
                      <a:pPr algn="ctr" defTabSz="914400">
                        <a:lnSpc>
                          <a:spcPct val="100000"/>
                        </a:lnSpc>
                      </a:pPr>
                      <a:r>
                        <a:rPr b="1" lang="en-US" sz="1800" strike="noStrike" u="none">
                          <a:solidFill>
                            <a:srgbClr val="ff0000"/>
                          </a:solidFill>
                          <a:effectLst/>
                          <a:uFillTx/>
                          <a:latin typeface="Calibri"/>
                        </a:rPr>
                        <a:t>q</a:t>
                      </a:r>
                      <a:endParaRPr b="0" lang="en-US" sz="1800" strike="noStrike" u="none">
                        <a:solidFill>
                          <a:srgbClr val="000000"/>
                        </a:solidFill>
                        <a:effectLst/>
                        <a:uFillTx/>
                        <a:latin typeface="Arial"/>
                      </a:endParaRPr>
                    </a:p>
                  </a:txBody>
                  <a:tcPr anchor="t" marL="91440" marR="91440">
                    <a:lnL w="12240">
                      <a:solidFill>
                        <a:srgbClr val="ffc000"/>
                      </a:solidFill>
                      <a:prstDash val="solid"/>
                    </a:lnL>
                    <a:lnR w="12240">
                      <a:solidFill>
                        <a:srgbClr val="ffc000"/>
                      </a:solidFill>
                      <a:prstDash val="solid"/>
                    </a:lnR>
                    <a:lnT w="12240">
                      <a:solidFill>
                        <a:srgbClr val="ffc000"/>
                      </a:solidFill>
                      <a:prstDash val="solid"/>
                    </a:lnT>
                    <a:lnB w="12240">
                      <a:solidFill>
                        <a:srgbClr val="ffc000"/>
                      </a:solidFill>
                      <a:prstDash val="solid"/>
                    </a:lnB>
                    <a:noFill/>
                  </a:tcPr>
                </a:tc>
                <a:tc>
                  <a:txBody>
                    <a:bodyPr anchor="t">
                      <a:noAutofit/>
                    </a:bodyPr>
                    <a:p>
                      <a:pPr algn="ctr" defTabSz="914400">
                        <a:lnSpc>
                          <a:spcPct val="100000"/>
                        </a:lnSpc>
                      </a:pPr>
                      <a:r>
                        <a:rPr b="1" lang="en-US" sz="1800" strike="noStrike" u="none">
                          <a:solidFill>
                            <a:srgbClr val="ff0000"/>
                          </a:solidFill>
                          <a:effectLst/>
                          <a:uFillTx/>
                          <a:latin typeface="Calibri"/>
                        </a:rPr>
                        <a:t>r</a:t>
                      </a:r>
                      <a:endParaRPr b="0" lang="en-US" sz="1800" strike="noStrike" u="none">
                        <a:solidFill>
                          <a:srgbClr val="000000"/>
                        </a:solidFill>
                        <a:effectLst/>
                        <a:uFillTx/>
                        <a:latin typeface="Arial"/>
                      </a:endParaRPr>
                    </a:p>
                  </a:txBody>
                  <a:tcPr anchor="t" marL="91440" marR="91440">
                    <a:lnL w="12240">
                      <a:solidFill>
                        <a:srgbClr val="ffc000"/>
                      </a:solidFill>
                      <a:prstDash val="solid"/>
                    </a:lnL>
                    <a:lnR w="12240">
                      <a:solidFill>
                        <a:srgbClr val="ffc000"/>
                      </a:solidFill>
                      <a:prstDash val="solid"/>
                    </a:lnR>
                    <a:lnT w="12240">
                      <a:solidFill>
                        <a:srgbClr val="ffc000"/>
                      </a:solidFill>
                      <a:prstDash val="solid"/>
                    </a:lnT>
                    <a:lnB w="12240">
                      <a:solidFill>
                        <a:srgbClr val="ffc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Picture 20" descr="A picture containing text, clock&#10;&#10;Description automatically generated"/>
          <p:cNvPicPr/>
          <p:nvPr/>
        </p:nvPicPr>
        <p:blipFill>
          <a:blip r:embed="rId1"/>
          <a:stretch/>
        </p:blipFill>
        <p:spPr>
          <a:xfrm>
            <a:off x="2966400" y="2352960"/>
            <a:ext cx="877680" cy="4113720"/>
          </a:xfrm>
          <a:prstGeom prst="rect">
            <a:avLst/>
          </a:prstGeom>
          <a:noFill/>
          <a:ln w="0">
            <a:noFill/>
          </a:ln>
        </p:spPr>
      </p:pic>
      <p:sp>
        <p:nvSpPr>
          <p:cNvPr id="240"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41"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ffc000"/>
                </a:solidFill>
                <a:effectLst/>
                <a:uFillTx/>
                <a:latin typeface="Calibri"/>
                <a:ea typeface="Calibri"/>
              </a:rPr>
              <a:t>Wrangling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Encoding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(Dummy variable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"type")</a:t>
            </a:r>
            <a:endParaRPr b="0" lang="en-US" sz="2100" strike="noStrike" u="none">
              <a:solidFill>
                <a:srgbClr val="000000"/>
              </a:solidFill>
              <a:effectLst/>
              <a:uFillTx/>
              <a:latin typeface="Arial"/>
            </a:endParaRPr>
          </a:p>
        </p:txBody>
      </p:sp>
      <p:sp>
        <p:nvSpPr>
          <p:cNvPr id="242" name="PlaceHolder 3"/>
          <p:cNvSpPr>
            <a:spLocks noGrp="1"/>
          </p:cNvSpPr>
          <p:nvPr>
            <p:ph type="ftr" idx="89"/>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2"/>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3"/>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43" name="Picture 6" descr=""/>
          <p:cNvPicPr/>
          <p:nvPr/>
        </p:nvPicPr>
        <p:blipFill>
          <a:blip r:embed="rId4"/>
          <a:stretch/>
        </p:blipFill>
        <p:spPr>
          <a:xfrm>
            <a:off x="9521280" y="359280"/>
            <a:ext cx="1830240" cy="1341360"/>
          </a:xfrm>
          <a:prstGeom prst="rect">
            <a:avLst/>
          </a:prstGeom>
          <a:noFill/>
          <a:ln w="0">
            <a:noFill/>
          </a:ln>
        </p:spPr>
      </p:pic>
      <p:sp>
        <p:nvSpPr>
          <p:cNvPr id="244" name="Rectangle 7"/>
          <p:cNvSpPr/>
          <p:nvPr/>
        </p:nvSpPr>
        <p:spPr>
          <a:xfrm>
            <a:off x="2853000" y="2190960"/>
            <a:ext cx="1084320" cy="42879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45" name="Rectangle 6"/>
          <p:cNvSpPr/>
          <p:nvPr/>
        </p:nvSpPr>
        <p:spPr>
          <a:xfrm>
            <a:off x="2948760" y="2602440"/>
            <a:ext cx="899640" cy="391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46" name="Rectangle 9"/>
          <p:cNvSpPr/>
          <p:nvPr/>
        </p:nvSpPr>
        <p:spPr>
          <a:xfrm>
            <a:off x="2948760" y="2994840"/>
            <a:ext cx="899640" cy="391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graphicFrame>
        <p:nvGraphicFramePr>
          <p:cNvPr id="247" name="Table 17"/>
          <p:cNvGraphicFramePr/>
          <p:nvPr/>
        </p:nvGraphicFramePr>
        <p:xfrm>
          <a:off x="6350040" y="1801080"/>
          <a:ext cx="1035000" cy="363600"/>
        </p:xfrm>
        <a:graphic>
          <a:graphicData uri="http://schemas.openxmlformats.org/drawingml/2006/table">
            <a:tbl>
              <a:tblPr/>
              <a:tblGrid>
                <a:gridCol w="554040"/>
                <a:gridCol w="481320"/>
              </a:tblGrid>
              <a:tr h="363600">
                <a:tc>
                  <a:txBody>
                    <a:bodyPr anchor="t">
                      <a:noAutofit/>
                    </a:bodyPr>
                    <a:p>
                      <a:pPr algn="ctr" defTabSz="914400">
                        <a:lnSpc>
                          <a:spcPct val="100000"/>
                        </a:lnSpc>
                      </a:pPr>
                      <a:r>
                        <a:rPr b="1" lang="en-US" sz="1800" strike="noStrike" u="none">
                          <a:solidFill>
                            <a:srgbClr val="ff0000"/>
                          </a:solidFill>
                          <a:effectLst/>
                          <a:uFillTx/>
                          <a:latin typeface="Calibri"/>
                        </a:rPr>
                        <a:t>c</a:t>
                      </a:r>
                      <a:endParaRPr b="0" lang="en-US" sz="1800" strike="noStrike" u="none">
                        <a:solidFill>
                          <a:srgbClr val="000000"/>
                        </a:solidFill>
                        <a:effectLst/>
                        <a:uFillTx/>
                        <a:latin typeface="Arial"/>
                      </a:endParaRPr>
                    </a:p>
                  </a:txBody>
                  <a:tcPr anchor="t" marL="91440" marR="91440">
                    <a:lnL w="12240">
                      <a:solidFill>
                        <a:srgbClr val="ffc000"/>
                      </a:solidFill>
                      <a:prstDash val="solid"/>
                    </a:lnL>
                    <a:lnR w="12240">
                      <a:solidFill>
                        <a:srgbClr val="ffc000"/>
                      </a:solidFill>
                      <a:prstDash val="solid"/>
                    </a:lnR>
                    <a:lnT w="12240">
                      <a:solidFill>
                        <a:srgbClr val="ffc000"/>
                      </a:solidFill>
                      <a:prstDash val="solid"/>
                    </a:lnT>
                    <a:lnB w="12240">
                      <a:solidFill>
                        <a:srgbClr val="ffc000"/>
                      </a:solidFill>
                      <a:prstDash val="solid"/>
                    </a:lnB>
                    <a:noFill/>
                  </a:tcPr>
                </a:tc>
                <a:tc>
                  <a:txBody>
                    <a:bodyPr anchor="t">
                      <a:noAutofit/>
                    </a:bodyPr>
                    <a:p>
                      <a:pPr algn="ctr" defTabSz="914400">
                        <a:lnSpc>
                          <a:spcPct val="100000"/>
                        </a:lnSpc>
                      </a:pPr>
                      <a:r>
                        <a:rPr b="1" lang="en-US" sz="1800" strike="noStrike" u="none">
                          <a:solidFill>
                            <a:srgbClr val="ff0000"/>
                          </a:solidFill>
                          <a:effectLst/>
                          <a:uFillTx/>
                          <a:latin typeface="Calibri"/>
                        </a:rPr>
                        <a:t>h</a:t>
                      </a:r>
                      <a:endParaRPr b="0" lang="en-US" sz="1800" strike="noStrike" u="none">
                        <a:solidFill>
                          <a:srgbClr val="000000"/>
                        </a:solidFill>
                        <a:effectLst/>
                        <a:uFillTx/>
                        <a:latin typeface="Arial"/>
                      </a:endParaRPr>
                    </a:p>
                  </a:txBody>
                  <a:tcPr anchor="t" marL="91440" marR="91440">
                    <a:lnL w="12240">
                      <a:solidFill>
                        <a:srgbClr val="ffc000"/>
                      </a:solidFill>
                      <a:prstDash val="solid"/>
                    </a:lnL>
                    <a:lnR w="12240">
                      <a:solidFill>
                        <a:srgbClr val="ffc000"/>
                      </a:solidFill>
                      <a:prstDash val="solid"/>
                    </a:lnR>
                    <a:lnT w="12240">
                      <a:solidFill>
                        <a:srgbClr val="ffc000"/>
                      </a:solidFill>
                      <a:prstDash val="solid"/>
                    </a:lnT>
                    <a:lnB w="12240">
                      <a:solidFill>
                        <a:srgbClr val="ffc000"/>
                      </a:solidFill>
                      <a:prstDash val="solid"/>
                    </a:lnB>
                    <a:noFill/>
                  </a:tcPr>
                </a:tc>
              </a:tr>
            </a:tbl>
          </a:graphicData>
        </a:graphic>
      </p:graphicFrame>
      <p:pic>
        <p:nvPicPr>
          <p:cNvPr id="248" name="Picture 21" descr=""/>
          <p:cNvPicPr/>
          <p:nvPr/>
        </p:nvPicPr>
        <p:blipFill>
          <a:blip r:embed="rId5"/>
          <a:stretch/>
        </p:blipFill>
        <p:spPr>
          <a:xfrm>
            <a:off x="5794200" y="2191320"/>
            <a:ext cx="1780200" cy="428688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50"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00b050"/>
                </a:solidFill>
                <a:effectLst/>
                <a:uFillTx/>
                <a:latin typeface="Calibri"/>
                <a:ea typeface="Calibri"/>
              </a:rPr>
              <a:t>Results </a:t>
            </a:r>
            <a:r>
              <a:rPr b="1" lang="en-US" sz="2100" strike="noStrike" u="none">
                <a:solidFill>
                  <a:schemeClr val="dk1">
                    <a:lumMod val="95000"/>
                    <a:lumOff val="5000"/>
                  </a:schemeClr>
                </a:solidFill>
                <a:effectLst/>
                <a:uFillTx/>
                <a:latin typeface="Calibri"/>
                <a:ea typeface="Calibri"/>
              </a:rPr>
              <a:t>(</a:t>
            </a:r>
            <a:r>
              <a:rPr b="1" lang="en-US" sz="2100" strike="noStrike" u="none">
                <a:solidFill>
                  <a:srgbClr val="ff0000"/>
                </a:solidFill>
                <a:effectLst/>
                <a:uFillTx/>
                <a:latin typeface="Calibri"/>
                <a:ea typeface="Calibri"/>
              </a:rPr>
              <a:t>ready for analysis!</a:t>
            </a:r>
            <a:r>
              <a:rPr b="1" lang="en-US" sz="2100" strike="noStrike" u="none">
                <a:solidFill>
                  <a:schemeClr val="dk1">
                    <a:lumMod val="95000"/>
                    <a:lumOff val="5000"/>
                  </a:schemeClr>
                </a:solidFill>
                <a:effectLst/>
                <a:uFillTx/>
                <a:latin typeface="Calibri"/>
                <a:ea typeface="Calibri"/>
              </a:rPr>
              <a:t>)</a:t>
            </a:r>
            <a:endParaRPr b="0" lang="en-US" sz="2100" strike="noStrike" u="none">
              <a:solidFill>
                <a:srgbClr val="000000"/>
              </a:solidFill>
              <a:effectLst/>
              <a:uFillTx/>
              <a:latin typeface="Arial"/>
            </a:endParaRPr>
          </a:p>
        </p:txBody>
      </p:sp>
      <p:sp>
        <p:nvSpPr>
          <p:cNvPr id="251" name="PlaceHolder 3"/>
          <p:cNvSpPr>
            <a:spLocks noGrp="1"/>
          </p:cNvSpPr>
          <p:nvPr>
            <p:ph type="ftr" idx="90"/>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52" name="Picture 6" descr=""/>
          <p:cNvPicPr/>
          <p:nvPr/>
        </p:nvPicPr>
        <p:blipFill>
          <a:blip r:embed="rId3"/>
          <a:stretch/>
        </p:blipFill>
        <p:spPr>
          <a:xfrm>
            <a:off x="9521280" y="359280"/>
            <a:ext cx="1830240" cy="1341360"/>
          </a:xfrm>
          <a:prstGeom prst="rect">
            <a:avLst/>
          </a:prstGeom>
          <a:noFill/>
          <a:ln w="0">
            <a:noFill/>
          </a:ln>
        </p:spPr>
      </p:pic>
      <p:pic>
        <p:nvPicPr>
          <p:cNvPr id="253" name="Picture 7" descr="Table&#10;&#10;Description automatically generated"/>
          <p:cNvPicPr/>
          <p:nvPr/>
        </p:nvPicPr>
        <p:blipFill>
          <a:blip r:embed="rId4"/>
          <a:stretch/>
        </p:blipFill>
        <p:spPr>
          <a:xfrm>
            <a:off x="187200" y="2404800"/>
            <a:ext cx="11805480" cy="398700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33"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Example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Dataset name</a:t>
            </a:r>
            <a:r>
              <a:rPr b="0" lang="en-US" sz="2100" strike="noStrike" u="none">
                <a:solidFill>
                  <a:schemeClr val="dk1"/>
                </a:solidFill>
                <a:effectLst/>
                <a:uFillTx/>
                <a:latin typeface="Calibri"/>
                <a:ea typeface="Calibri"/>
              </a:rPr>
              <a:t>: 80 Cereal (from </a:t>
            </a:r>
            <a:r>
              <a:rPr b="0" lang="en-US" sz="2100" strike="noStrike" u="sng">
                <a:solidFill>
                  <a:schemeClr val="dk1"/>
                </a:solidFill>
                <a:effectLst/>
                <a:uFillTx/>
                <a:latin typeface="Calibri"/>
                <a:ea typeface="Calibri"/>
                <a:hlinkClick r:id="rId1"/>
              </a:rPr>
              <a:t>Kaggle</a:t>
            </a:r>
            <a:r>
              <a:rPr b="0" lang="en-US" sz="2100" strike="noStrike" u="none">
                <a:solidFill>
                  <a:schemeClr val="dk1"/>
                </a:solidFill>
                <a:effectLst/>
                <a:uFillTx/>
                <a:latin typeface="Calibri"/>
                <a:ea typeface="Calibri"/>
              </a:rPr>
              <a:t>, </a:t>
            </a:r>
            <a:r>
              <a:rPr b="0" lang="en-US" sz="2100" strike="noStrike" u="sng">
                <a:solidFill>
                  <a:schemeClr val="dk1"/>
                </a:solidFill>
                <a:effectLst/>
                <a:uFillTx/>
                <a:latin typeface="Calibri"/>
                <a:ea typeface="Calibri"/>
                <a:hlinkClick r:id="rId2"/>
              </a:rPr>
              <a:t>original</a:t>
            </a:r>
            <a:r>
              <a:rPr b="0" lang="en-US" sz="2100" strike="noStrike" u="none">
                <a:solidFill>
                  <a:schemeClr val="dk1"/>
                </a:solidFill>
                <a:effectLst/>
                <a:uFillTx/>
                <a:latin typeface="Calibri"/>
                <a:ea typeface="Calibri"/>
              </a:rPr>
              <a:t> dataset)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Description</a:t>
            </a:r>
            <a:r>
              <a:rPr b="0" lang="en-US" sz="2100" strike="noStrike" u="none">
                <a:solidFill>
                  <a:schemeClr val="dk1"/>
                </a:solidFill>
                <a:effectLst/>
                <a:uFillTx/>
                <a:latin typeface="Calibri"/>
                <a:ea typeface="Calibri"/>
              </a:rPr>
              <a:t>: This dataset provides a list of 80 different types of cereals from different manufactures and brands; it provides users with the cereal's manufacturer, type, nutritional benefits, and a rating.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Fields in the database</a:t>
            </a:r>
            <a:r>
              <a:rPr b="0" i="1" lang="en-US" sz="2100" strike="noStrike" u="none">
                <a:solidFill>
                  <a:schemeClr val="dk1"/>
                </a:solidFill>
                <a:effectLst/>
                <a:uFillTx/>
                <a:latin typeface="Calibri"/>
                <a:ea typeface="Calibri"/>
              </a:rPr>
              <a:t>: n</a:t>
            </a:r>
            <a:r>
              <a:rPr b="0" lang="en-US" sz="2100" strike="noStrike" u="none">
                <a:solidFill>
                  <a:schemeClr val="dk1"/>
                </a:solidFill>
                <a:effectLst/>
                <a:uFillTx/>
                <a:latin typeface="Calibri"/>
                <a:ea typeface="Calibri"/>
              </a:rPr>
              <a:t>ame, manufacturer, type, nutritional factors (calories, protein, fat sodium, fiber, carbohydrates, sugars, potassium, vitamins), rating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Analysis Goal</a:t>
            </a:r>
            <a:r>
              <a:rPr b="0" lang="en-US" sz="2100" strike="noStrike" u="none">
                <a:solidFill>
                  <a:schemeClr val="dk1"/>
                </a:solidFill>
                <a:effectLst/>
                <a:uFillTx/>
                <a:latin typeface="Calibri"/>
                <a:ea typeface="Calibri"/>
              </a:rPr>
              <a:t>: Let us use this dataset with the intention to understand the effect of nutritional benefits on a particular brands rating.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i="1" lang="en-US" sz="2100" strike="noStrike" u="none">
                <a:solidFill>
                  <a:srgbClr val="ff0000"/>
                </a:solidFill>
                <a:effectLst/>
                <a:uFillTx/>
                <a:latin typeface="Calibri"/>
                <a:ea typeface="Calibri"/>
              </a:rPr>
              <a:t>Note</a:t>
            </a:r>
            <a:r>
              <a:rPr b="0" i="1" lang="en-US" sz="2100" strike="noStrike" u="none">
                <a:solidFill>
                  <a:schemeClr val="dk1"/>
                </a:solidFill>
                <a:effectLst/>
                <a:uFillTx/>
                <a:latin typeface="Calibri"/>
                <a:ea typeface="Calibri"/>
              </a:rPr>
              <a:t>*</a:t>
            </a:r>
            <a:r>
              <a:rPr b="0" lang="en-US" sz="2100" strike="noStrike" u="none">
                <a:solidFill>
                  <a:schemeClr val="dk1"/>
                </a:solidFill>
                <a:effectLst/>
                <a:uFillTx/>
                <a:latin typeface="Calibri"/>
                <a:ea typeface="Calibri"/>
              </a:rPr>
              <a:t> the dataset below only contains a sub-section of the original "80 Cereal; in additional, "dirty" data has been added to it, in order to showcase the role of pre-processing.</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34" name="PlaceHolder 3"/>
          <p:cNvSpPr>
            <a:spLocks noGrp="1"/>
          </p:cNvSpPr>
          <p:nvPr>
            <p:ph type="ftr" idx="73"/>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3"/>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4"/>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35" name="Picture 6" descr=""/>
          <p:cNvPicPr/>
          <p:nvPr/>
        </p:nvPicPr>
        <p:blipFill>
          <a:blip r:embed="rId5"/>
          <a:stretch/>
        </p:blipFill>
        <p:spPr>
          <a:xfrm>
            <a:off x="9521280" y="359280"/>
            <a:ext cx="1830240" cy="1341360"/>
          </a:xfrm>
          <a:prstGeom prst="rect">
            <a:avLst/>
          </a:prstGeom>
          <a:noFill/>
          <a:ln w="0">
            <a:noFill/>
          </a:ln>
        </p:spPr>
      </p:pic>
      <p:pic>
        <p:nvPicPr>
          <p:cNvPr id="136" name="Picture 6" descr="A picture containing text&#10;&#10;Description automatically generated"/>
          <p:cNvPicPr/>
          <p:nvPr/>
        </p:nvPicPr>
        <p:blipFill>
          <a:blip r:embed="rId6"/>
          <a:stretch/>
        </p:blipFill>
        <p:spPr>
          <a:xfrm>
            <a:off x="9058320" y="5400"/>
            <a:ext cx="2742120" cy="2321280"/>
          </a:xfrm>
          <a:prstGeom prst="rect">
            <a:avLst/>
          </a:prstGeom>
          <a:noFill/>
          <a:ln w="0">
            <a:noFill/>
          </a:ln>
        </p:spPr>
      </p:pic>
      <p:sp>
        <p:nvSpPr>
          <p:cNvPr id="137" name="TextBox 6"/>
          <p:cNvSpPr/>
          <p:nvPr/>
        </p:nvSpPr>
        <p:spPr>
          <a:xfrm>
            <a:off x="9908280" y="2334600"/>
            <a:ext cx="165672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lt1">
                    <a:lumMod val="50000"/>
                  </a:schemeClr>
                </a:solidFill>
                <a:effectLst/>
                <a:uFillTx/>
                <a:latin typeface="Calibri"/>
                <a:hlinkClick r:id="rId7"/>
              </a:rPr>
              <a:t>Amazon</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55"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Scale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Datasets come in all shapes and forms in accordance to their domains nature.  A dataset might have a few </a:t>
            </a:r>
            <a:r>
              <a:rPr b="1" i="1" lang="en-US" sz="2100" strike="noStrike" u="none">
                <a:solidFill>
                  <a:srgbClr val="ffc000"/>
                </a:solidFill>
                <a:effectLst/>
                <a:uFillTx/>
                <a:latin typeface="Calibri"/>
                <a:ea typeface="Calibri"/>
              </a:rPr>
              <a:t>hundred </a:t>
            </a:r>
            <a:r>
              <a:rPr b="0" lang="en-US" sz="2100" strike="noStrike" u="none">
                <a:solidFill>
                  <a:schemeClr val="dk1"/>
                </a:solidFill>
                <a:effectLst/>
                <a:uFillTx/>
                <a:latin typeface="Calibri"/>
                <a:ea typeface="Calibri"/>
              </a:rPr>
              <a:t>(</a:t>
            </a:r>
            <a:r>
              <a:rPr b="0" lang="en-US" sz="2100" strike="noStrike" u="sng">
                <a:solidFill>
                  <a:schemeClr val="dk1"/>
                </a:solidFill>
                <a:effectLst/>
                <a:uFillTx/>
                <a:latin typeface="Calibri"/>
                <a:ea typeface="Calibri"/>
                <a:hlinkClick r:id="rId1"/>
              </a:rPr>
              <a:t>Iris dataset</a:t>
            </a:r>
            <a:r>
              <a:rPr b="0" lang="en-US" sz="2100" strike="noStrike" u="none">
                <a:solidFill>
                  <a:schemeClr val="dk1"/>
                </a:solidFill>
                <a:effectLst/>
                <a:uFillTx/>
                <a:latin typeface="Calibri"/>
                <a:ea typeface="Calibri"/>
              </a:rPr>
              <a:t>), a few </a:t>
            </a:r>
            <a:r>
              <a:rPr b="1" i="1" lang="en-US" sz="2100" strike="noStrike" u="none">
                <a:solidFill>
                  <a:schemeClr val="accent4"/>
                </a:solidFill>
                <a:effectLst/>
                <a:uFillTx/>
                <a:latin typeface="Calibri"/>
                <a:ea typeface="Calibri"/>
              </a:rPr>
              <a:t>thousand </a:t>
            </a:r>
            <a:r>
              <a:rPr b="0" lang="en-US" sz="2100" strike="noStrike" u="none">
                <a:solidFill>
                  <a:schemeClr val="dk1"/>
                </a:solidFill>
                <a:effectLst/>
                <a:uFillTx/>
                <a:latin typeface="Calibri"/>
                <a:ea typeface="Calibri"/>
              </a:rPr>
              <a:t>(</a:t>
            </a:r>
            <a:r>
              <a:rPr b="0" lang="en-US" sz="2100" strike="noStrike" u="sng">
                <a:solidFill>
                  <a:schemeClr val="dk1"/>
                </a:solidFill>
                <a:effectLst/>
                <a:uFillTx/>
                <a:latin typeface="Calibri"/>
                <a:ea typeface="Calibri"/>
                <a:hlinkClick r:id="rId2"/>
              </a:rPr>
              <a:t>school ranking</a:t>
            </a:r>
            <a:r>
              <a:rPr b="0" lang="en-US" sz="2100" strike="noStrike" u="none">
                <a:solidFill>
                  <a:schemeClr val="dk1"/>
                </a:solidFill>
                <a:effectLst/>
                <a:uFillTx/>
                <a:latin typeface="Calibri"/>
                <a:ea typeface="Calibri"/>
              </a:rPr>
              <a:t>), or a few </a:t>
            </a:r>
            <a:r>
              <a:rPr b="1" lang="en-US" sz="2100" strike="noStrike" u="none">
                <a:solidFill>
                  <a:schemeClr val="accent4"/>
                </a:solidFill>
                <a:effectLst/>
                <a:uFillTx/>
                <a:latin typeface="Calibri"/>
                <a:ea typeface="Calibri"/>
              </a:rPr>
              <a:t>million </a:t>
            </a:r>
            <a:r>
              <a:rPr b="0" lang="en-US" sz="2100" strike="noStrike" u="none">
                <a:solidFill>
                  <a:schemeClr val="dk1"/>
                </a:solidFill>
                <a:effectLst/>
                <a:uFillTx/>
                <a:latin typeface="Calibri"/>
                <a:ea typeface="Calibri"/>
              </a:rPr>
              <a:t>(</a:t>
            </a:r>
            <a:r>
              <a:rPr b="0" lang="en-US" sz="2100" strike="noStrike" u="sng">
                <a:solidFill>
                  <a:schemeClr val="dk1"/>
                </a:solidFill>
                <a:effectLst/>
                <a:uFillTx/>
                <a:latin typeface="Calibri"/>
                <a:ea typeface="Calibri"/>
                <a:hlinkClick r:id="rId3"/>
              </a:rPr>
              <a:t>movie ranking</a:t>
            </a:r>
            <a:r>
              <a:rPr b="0" lang="en-US" sz="2100" strike="noStrike" u="none">
                <a:solidFill>
                  <a:schemeClr val="dk1"/>
                </a:solidFill>
                <a:effectLst/>
                <a:uFillTx/>
                <a:latin typeface="Calibri"/>
                <a:ea typeface="Calibri"/>
              </a:rPr>
              <a:t>) observations.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Even in the case where a dataset might be perceived as small (e.g. a  hundred observations), performing manual pre-processing (i.e. checking each row individually) is a far too laborious tasks that would require extreme time commitment on the part of the analyst and would still be susceptible to errors (e.g. missing a particular row).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lang="en-US" sz="2100" strike="noStrike" u="none">
                <a:solidFill>
                  <a:srgbClr val="ff0000"/>
                </a:solidFill>
                <a:effectLst/>
                <a:uFillTx/>
                <a:latin typeface="Calibri"/>
                <a:ea typeface="Calibri"/>
              </a:rPr>
              <a:t>Hence, in order to perform pre-processing at a scale to save time and upkeep a high level of quality, data scientists make extensive use of  tools such as </a:t>
            </a:r>
            <a:r>
              <a:rPr b="1" lang="en-US" sz="2100" strike="noStrike" u="sng">
                <a:solidFill>
                  <a:srgbClr val="0563c1"/>
                </a:solidFill>
                <a:effectLst/>
                <a:uFillTx/>
                <a:latin typeface="Calibri"/>
                <a:ea typeface="Calibri"/>
                <a:hlinkClick r:id="rId4"/>
              </a:rPr>
              <a:t>Python</a:t>
            </a:r>
            <a:r>
              <a:rPr b="1" lang="en-US" sz="2100" strike="noStrike" u="none">
                <a:solidFill>
                  <a:srgbClr val="ff0000"/>
                </a:solidFill>
                <a:effectLst/>
                <a:uFillTx/>
                <a:latin typeface="Calibri"/>
                <a:ea typeface="Calibri"/>
              </a:rPr>
              <a:t> and </a:t>
            </a:r>
            <a:r>
              <a:rPr b="1" lang="en-US" sz="2100" strike="noStrike" u="sng">
                <a:solidFill>
                  <a:srgbClr val="0563c1"/>
                </a:solidFill>
                <a:effectLst/>
                <a:uFillTx/>
                <a:latin typeface="Calibri"/>
                <a:ea typeface="Calibri"/>
                <a:hlinkClick r:id="rId5"/>
              </a:rPr>
              <a:t>R</a:t>
            </a:r>
            <a:r>
              <a:rPr b="1" lang="en-US" sz="2100" strike="noStrike" u="none">
                <a:solidFill>
                  <a:srgbClr val="ff0000"/>
                </a:solidFill>
                <a:effectLst/>
                <a:uFillTx/>
                <a:latin typeface="Calibri"/>
                <a:ea typeface="Calibri"/>
              </a:rPr>
              <a:t> that enable them to achieve faster and better data pre-processing.</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256" name="Picture 6" descr="Diagram, engineering drawing&#10;&#10;Description automatically generated"/>
          <p:cNvPicPr/>
          <p:nvPr/>
        </p:nvPicPr>
        <p:blipFill>
          <a:blip r:embed="rId6"/>
          <a:stretch/>
        </p:blipFill>
        <p:spPr>
          <a:xfrm>
            <a:off x="9310320" y="360720"/>
            <a:ext cx="2063160" cy="146664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58"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Tools</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Data Scientists rely on a number of specialized tools and programs developed specifically for data cleaning, analysis, and modeling. Although the survey revealed that </a:t>
            </a:r>
            <a:r>
              <a:rPr b="0" i="1" lang="en-US" sz="2100" strike="noStrike" u="sng">
                <a:solidFill>
                  <a:schemeClr val="dk1"/>
                </a:solidFill>
                <a:effectLst/>
                <a:uFillTx/>
                <a:latin typeface="Calibri"/>
                <a:ea typeface="Calibri"/>
              </a:rPr>
              <a:t>Excel </a:t>
            </a:r>
            <a:r>
              <a:rPr b="0" lang="en-US" sz="2100" strike="noStrike" u="none">
                <a:solidFill>
                  <a:schemeClr val="dk1"/>
                </a:solidFill>
                <a:effectLst/>
                <a:uFillTx/>
                <a:latin typeface="Calibri"/>
                <a:ea typeface="Calibri"/>
              </a:rPr>
              <a:t>is the most widely used program, data scientists rely on </a:t>
            </a:r>
            <a:r>
              <a:rPr b="0" i="1" lang="en-US" sz="2100" strike="noStrike" u="sng">
                <a:solidFill>
                  <a:schemeClr val="dk1"/>
                </a:solidFill>
                <a:effectLst/>
                <a:uFillTx/>
                <a:latin typeface="Calibri"/>
                <a:ea typeface="Calibri"/>
              </a:rPr>
              <a:t>Python </a:t>
            </a:r>
            <a:r>
              <a:rPr b="0" lang="en-US" sz="2100" strike="noStrike" u="none">
                <a:solidFill>
                  <a:schemeClr val="dk1"/>
                </a:solidFill>
                <a:effectLst/>
                <a:uFillTx/>
                <a:latin typeface="Calibri"/>
                <a:ea typeface="Calibri"/>
              </a:rPr>
              <a:t>&amp; </a:t>
            </a:r>
            <a:r>
              <a:rPr b="0" i="1" lang="en-US" sz="2100" strike="noStrike" u="sng">
                <a:solidFill>
                  <a:schemeClr val="dk1"/>
                </a:solidFill>
                <a:effectLst/>
                <a:uFillTx/>
                <a:latin typeface="Calibri"/>
                <a:ea typeface="Calibri"/>
              </a:rPr>
              <a:t>R</a:t>
            </a:r>
            <a:r>
              <a:rPr b="0" lang="en-US" sz="2100" strike="noStrike" u="none">
                <a:solidFill>
                  <a:schemeClr val="dk1"/>
                </a:solidFill>
                <a:effectLst/>
                <a:uFillTx/>
                <a:latin typeface="Calibri"/>
                <a:ea typeface="Calibri"/>
              </a:rPr>
              <a:t> to perform data </a:t>
            </a:r>
            <a:r>
              <a:rPr b="0" i="1" lang="en-US" sz="2100" strike="noStrike" u="none">
                <a:solidFill>
                  <a:schemeClr val="dk1"/>
                </a:solidFill>
                <a:effectLst/>
                <a:uFillTx/>
                <a:latin typeface="Calibri"/>
                <a:ea typeface="Calibri"/>
              </a:rPr>
              <a:t>pre-processing</a:t>
            </a:r>
            <a:r>
              <a:rPr b="0" lang="en-US" sz="2100" strike="noStrike" u="none">
                <a:solidFill>
                  <a:schemeClr val="dk1"/>
                </a:solidFill>
                <a:effectLst/>
                <a:uFillTx/>
                <a:latin typeface="Calibri"/>
                <a:ea typeface="Calibri"/>
              </a:rPr>
              <a:t> tasks.</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59" name="PlaceHolder 3"/>
          <p:cNvSpPr>
            <a:spLocks noGrp="1"/>
          </p:cNvSpPr>
          <p:nvPr>
            <p:ph type="ftr" idx="91"/>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Report &lt;</a:t>
            </a:r>
            <a:r>
              <a:rPr b="0" lang="en-US" sz="1200" strike="noStrike" u="sng">
                <a:solidFill>
                  <a:schemeClr val="dk1">
                    <a:tint val="75000"/>
                  </a:schemeClr>
                </a:solidFill>
                <a:effectLst/>
                <a:uFillTx/>
                <a:latin typeface="Calibri"/>
                <a:ea typeface="Calibri"/>
                <a:hlinkClick r:id="rId1"/>
              </a:rPr>
              <a:t>https://brainstation.io/research/digital-skills-survey-2020-results/data</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60" name="Picture 6" descr=""/>
          <p:cNvPicPr/>
          <p:nvPr/>
        </p:nvPicPr>
        <p:blipFill>
          <a:blip r:embed="rId2"/>
          <a:stretch/>
        </p:blipFill>
        <p:spPr>
          <a:xfrm>
            <a:off x="9521280" y="359280"/>
            <a:ext cx="1830240" cy="1341360"/>
          </a:xfrm>
          <a:prstGeom prst="rect">
            <a:avLst/>
          </a:prstGeom>
          <a:noFill/>
          <a:ln w="0">
            <a:noFill/>
          </a:ln>
        </p:spPr>
      </p:pic>
      <p:pic>
        <p:nvPicPr>
          <p:cNvPr id="261" name="Picture 7" descr="Graphical user interface, application, email&#10;&#10;Description automatically generated"/>
          <p:cNvPicPr/>
          <p:nvPr/>
        </p:nvPicPr>
        <p:blipFill>
          <a:blip r:embed="rId3"/>
          <a:stretch/>
        </p:blipFill>
        <p:spPr>
          <a:xfrm>
            <a:off x="1720440" y="3326400"/>
            <a:ext cx="8741160" cy="3085560"/>
          </a:xfrm>
          <a:prstGeom prst="rect">
            <a:avLst/>
          </a:prstGeom>
          <a:noFill/>
          <a:ln w="0">
            <a:noFill/>
          </a:ln>
        </p:spPr>
      </p:pic>
      <p:sp>
        <p:nvSpPr>
          <p:cNvPr id="262" name="TextBox 7"/>
          <p:cNvSpPr/>
          <p:nvPr/>
        </p:nvSpPr>
        <p:spPr>
          <a:xfrm>
            <a:off x="8506800" y="6220800"/>
            <a:ext cx="274212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source </a:t>
            </a:r>
            <a:r>
              <a:rPr b="1" i="1" lang="en-US" sz="1800" strike="noStrike" u="sng">
                <a:solidFill>
                  <a:schemeClr val="dk1"/>
                </a:solidFill>
                <a:effectLst/>
                <a:uFillTx/>
                <a:latin typeface="Calibri"/>
                <a:hlinkClick r:id="rId4"/>
              </a:rPr>
              <a:t>BrainStation</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3" name="Picture 9" descr=""/>
          <p:cNvPicPr/>
          <p:nvPr/>
        </p:nvPicPr>
        <p:blipFill>
          <a:blip r:embed="rId1"/>
          <a:stretch/>
        </p:blipFill>
        <p:spPr>
          <a:xfrm>
            <a:off x="8645400" y="12240"/>
            <a:ext cx="3323880" cy="2675880"/>
          </a:xfrm>
          <a:prstGeom prst="rect">
            <a:avLst/>
          </a:prstGeom>
          <a:noFill/>
          <a:ln w="0">
            <a:noFill/>
          </a:ln>
        </p:spPr>
      </p:pic>
      <p:sp>
        <p:nvSpPr>
          <p:cNvPr id="26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65"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or R?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 When it comes to data pre-processing and manipulation Python or R are the top choices. Often, there is a debate on which tool is better and the answers tend to be a mixed bag, with many favoring Python and as many more favoring R.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2"/>
              </a:rPr>
              <a:t>Python</a:t>
            </a:r>
            <a:r>
              <a:rPr b="0" lang="en-US" sz="2100" strike="noStrike" u="none">
                <a:solidFill>
                  <a:schemeClr val="dk1"/>
                </a:solidFill>
                <a:effectLst/>
                <a:uFillTx/>
                <a:latin typeface="Calibri"/>
                <a:ea typeface="Calibri"/>
              </a:rPr>
              <a:t> ,"a high-level, interpreted, general-purpose programming language. Its design philosophy emphasizes code readability with the use of significant indentation."</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3"/>
              </a:rPr>
              <a:t>R</a:t>
            </a:r>
            <a:r>
              <a:rPr b="0" lang="en-US" sz="2100" strike="noStrike" u="none">
                <a:solidFill>
                  <a:schemeClr val="dk1"/>
                </a:solidFill>
                <a:effectLst/>
                <a:uFillTx/>
                <a:latin typeface="Calibri"/>
                <a:ea typeface="Calibri"/>
              </a:rPr>
              <a:t>, "R is a free software environment for statistical computing and graphics."</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Both Python and R are free, open-source languages that can run on Windows, macOS, and Linux. Both can handle just about any and both are considered relatively easy languages to learn, especially for beginners.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So which should you choose to learn (or learn first)?</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266" name="Picture 7" descr="Logo, company name&#10;&#10;Description automatically generated"/>
          <p:cNvPicPr/>
          <p:nvPr/>
        </p:nvPicPr>
        <p:blipFill>
          <a:blip r:embed="rId4"/>
          <a:stretch/>
        </p:blipFill>
        <p:spPr>
          <a:xfrm>
            <a:off x="9049320" y="512640"/>
            <a:ext cx="1329120" cy="1040400"/>
          </a:xfrm>
          <a:prstGeom prst="rect">
            <a:avLst/>
          </a:prstGeom>
          <a:noFill/>
          <a:ln w="0">
            <a:noFill/>
          </a:ln>
        </p:spPr>
      </p:pic>
      <p:pic>
        <p:nvPicPr>
          <p:cNvPr id="267" name="Picture 8" descr="Icon&#10;&#10;Description automatically generated"/>
          <p:cNvPicPr/>
          <p:nvPr/>
        </p:nvPicPr>
        <p:blipFill>
          <a:blip r:embed="rId5"/>
          <a:stretch/>
        </p:blipFill>
        <p:spPr>
          <a:xfrm>
            <a:off x="10582560" y="1488600"/>
            <a:ext cx="908640" cy="909720"/>
          </a:xfrm>
          <a:prstGeom prst="rect">
            <a:avLst/>
          </a:prstGeom>
          <a:noFill/>
          <a:ln w="0">
            <a:noFill/>
          </a:ln>
        </p:spPr>
      </p:pic>
      <p:sp>
        <p:nvSpPr>
          <p:cNvPr id="268" name="PlaceHolder 3"/>
          <p:cNvSpPr>
            <a:spLocks noGrp="1"/>
          </p:cNvSpPr>
          <p:nvPr>
            <p:ph type="ftr" idx="92"/>
          </p:nvPr>
        </p:nvSpPr>
        <p:spPr>
          <a:xfrm>
            <a:off x="85680" y="6380280"/>
            <a:ext cx="12031200" cy="399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Python &lt;</a:t>
            </a:r>
            <a:r>
              <a:rPr b="0" lang="en-US" sz="1200" strike="noStrike" u="sng">
                <a:solidFill>
                  <a:schemeClr val="dk1">
                    <a:tint val="75000"/>
                  </a:schemeClr>
                </a:solidFill>
                <a:effectLst/>
                <a:uFillTx/>
                <a:latin typeface="Calibri"/>
                <a:ea typeface="Calibri"/>
                <a:hlinkClick r:id="rId6"/>
              </a:rPr>
              <a:t>https://en.wikipedia.org/wiki/Python_(programming_language</a:t>
            </a:r>
            <a:r>
              <a:rPr b="0" lang="en-US" sz="1200" strike="noStrike" u="none">
                <a:solidFill>
                  <a:schemeClr val="dk1">
                    <a:tint val="75000"/>
                  </a:schemeClr>
                </a:solidFill>
                <a:effectLst/>
                <a:uFillTx/>
                <a:latin typeface="Calibri"/>
                <a:ea typeface="Calibri"/>
              </a:rPr>
              <a:t>)&gt;; R &lt;</a:t>
            </a:r>
            <a:r>
              <a:rPr b="0" lang="en-US" sz="1200" strike="noStrike" u="sng">
                <a:solidFill>
                  <a:schemeClr val="dk1">
                    <a:tint val="75000"/>
                  </a:schemeClr>
                </a:solidFill>
                <a:effectLst/>
                <a:uFillTx/>
                <a:latin typeface="Calibri"/>
                <a:ea typeface="Calibri"/>
                <a:hlinkClick r:id="rId7"/>
              </a:rPr>
              <a:t>https://www.r-project.org/</a:t>
            </a:r>
            <a:r>
              <a:rPr b="0" lang="en-US" sz="1200" strike="noStrike" u="none">
                <a:solidFill>
                  <a:schemeClr val="dk1">
                    <a:tint val="75000"/>
                  </a:schemeClr>
                </a:solidFill>
                <a:effectLst/>
                <a:uFillTx/>
                <a:latin typeface="Calibri"/>
                <a:ea typeface="Calibri"/>
              </a:rPr>
              <a:t>&gt;; Py vs R &lt;</a:t>
            </a:r>
            <a:r>
              <a:rPr b="0" lang="en-US" sz="1200" strike="noStrike" u="sng">
                <a:solidFill>
                  <a:schemeClr val="dk1">
                    <a:tint val="75000"/>
                  </a:schemeClr>
                </a:solidFill>
                <a:effectLst/>
                <a:uFillTx/>
                <a:latin typeface="Calibri"/>
                <a:ea typeface="Calibri"/>
                <a:hlinkClick r:id="rId8"/>
              </a:rPr>
              <a:t>https://www.coursera.org/articles/python-or-r-for-data-analysis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9" name="Picture 9" descr=""/>
          <p:cNvPicPr/>
          <p:nvPr/>
        </p:nvPicPr>
        <p:blipFill>
          <a:blip r:embed="rId1"/>
          <a:stretch/>
        </p:blipFill>
        <p:spPr>
          <a:xfrm>
            <a:off x="9372600" y="720"/>
            <a:ext cx="2596680" cy="2086920"/>
          </a:xfrm>
          <a:prstGeom prst="rect">
            <a:avLst/>
          </a:prstGeom>
          <a:noFill/>
          <a:ln w="0">
            <a:noFill/>
          </a:ln>
        </p:spPr>
      </p:pic>
      <p:sp>
        <p:nvSpPr>
          <p:cNvPr id="270"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71"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or R?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272" name="Picture 7" descr="Logo, company name&#10;&#10;Description automatically generated"/>
          <p:cNvPicPr/>
          <p:nvPr/>
        </p:nvPicPr>
        <p:blipFill>
          <a:blip r:embed="rId2"/>
          <a:stretch/>
        </p:blipFill>
        <p:spPr>
          <a:xfrm>
            <a:off x="9788400" y="455040"/>
            <a:ext cx="959400" cy="774720"/>
          </a:xfrm>
          <a:prstGeom prst="rect">
            <a:avLst/>
          </a:prstGeom>
          <a:noFill/>
          <a:ln w="0">
            <a:noFill/>
          </a:ln>
        </p:spPr>
      </p:pic>
      <p:pic>
        <p:nvPicPr>
          <p:cNvPr id="273" name="Picture 8" descr="Icon&#10;&#10;Description automatically generated"/>
          <p:cNvPicPr/>
          <p:nvPr/>
        </p:nvPicPr>
        <p:blipFill>
          <a:blip r:embed="rId3"/>
          <a:stretch/>
        </p:blipFill>
        <p:spPr>
          <a:xfrm>
            <a:off x="10940760" y="1199880"/>
            <a:ext cx="619920" cy="621000"/>
          </a:xfrm>
          <a:prstGeom prst="rect">
            <a:avLst/>
          </a:prstGeom>
          <a:noFill/>
          <a:ln w="0">
            <a:noFill/>
          </a:ln>
        </p:spPr>
      </p:pic>
      <p:sp>
        <p:nvSpPr>
          <p:cNvPr id="274" name="PlaceHolder 3"/>
          <p:cNvSpPr>
            <a:spLocks noGrp="1"/>
          </p:cNvSpPr>
          <p:nvPr>
            <p:ph type="ftr" idx="93"/>
          </p:nvPr>
        </p:nvSpPr>
        <p:spPr>
          <a:xfrm>
            <a:off x="85680" y="6380280"/>
            <a:ext cx="12031200" cy="399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Python</a:t>
            </a:r>
            <a:r>
              <a:rPr b="0" lang="en-US" sz="1200" strike="noStrike" u="none">
                <a:solidFill>
                  <a:schemeClr val="dk1">
                    <a:tint val="75000"/>
                  </a:schemeClr>
                </a:solidFill>
                <a:effectLst/>
                <a:uFillTx/>
                <a:latin typeface="Calibri"/>
                <a:ea typeface="Calibri"/>
              </a:rPr>
              <a:t> vs R &lt;</a:t>
            </a:r>
            <a:r>
              <a:rPr b="0" lang="en-US" sz="1200" strike="noStrike" u="sng">
                <a:solidFill>
                  <a:schemeClr val="dk1">
                    <a:tint val="75000"/>
                  </a:schemeClr>
                </a:solidFill>
                <a:effectLst/>
                <a:uFillTx/>
                <a:latin typeface="Calibri"/>
                <a:ea typeface="Calibri"/>
                <a:hlinkClick r:id="rId4"/>
              </a:rPr>
              <a:t>https://www.coursera.org/articles/python-or-r-for-data-analysis</a:t>
            </a:r>
            <a:r>
              <a:rPr b="0" lang="en-US" sz="1200" strike="noStrike" u="none">
                <a:solidFill>
                  <a:schemeClr val="dk1">
                    <a:tint val="75000"/>
                  </a:schemeClr>
                </a:solidFill>
                <a:effectLst/>
                <a:uFillTx/>
                <a:latin typeface="Calibri"/>
                <a:ea typeface="Calibri"/>
              </a:rPr>
              <a:t>&gt;; IBM &lt;</a:t>
            </a:r>
            <a:r>
              <a:rPr b="0" lang="en-US" sz="1200" strike="noStrike" u="sng">
                <a:solidFill>
                  <a:schemeClr val="dk1">
                    <a:tint val="75000"/>
                  </a:schemeClr>
                </a:solidFill>
                <a:effectLst/>
                <a:uFillTx/>
                <a:latin typeface="Calibri"/>
                <a:ea typeface="Calibri"/>
                <a:hlinkClick r:id="rId5"/>
              </a:rPr>
              <a:t>https://www.ibm.com/cloud/blog/python-vs-r</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Data Camp &lt; </a:t>
            </a:r>
            <a:r>
              <a:rPr b="0" lang="en-US" sz="1200" strike="noStrike" u="sng">
                <a:solidFill>
                  <a:schemeClr val="dk1">
                    <a:tint val="75000"/>
                  </a:schemeClr>
                </a:solidFill>
                <a:effectLst/>
                <a:uFillTx/>
                <a:latin typeface="Calibri"/>
                <a:ea typeface="Calibri"/>
                <a:hlinkClick r:id="rId6"/>
              </a:rPr>
              <a:t>https://www.datacamp.com/tutorial/r-or-python-for-data-analysis</a:t>
            </a:r>
            <a:r>
              <a:rPr b="0" lang="en-US" sz="1200" strike="noStrike" u="none">
                <a:solidFill>
                  <a:schemeClr val="dk1">
                    <a:tint val="75000"/>
                  </a:schemeClr>
                </a:solidFill>
                <a:effectLst/>
                <a:uFillTx/>
                <a:latin typeface="Calibri"/>
                <a:ea typeface="Calibri"/>
              </a:rPr>
              <a:t>&gt;; RStudio &lt; </a:t>
            </a:r>
            <a:r>
              <a:rPr b="0" lang="en-US" sz="1200" strike="noStrike" u="sng">
                <a:solidFill>
                  <a:schemeClr val="dk1">
                    <a:tint val="75000"/>
                  </a:schemeClr>
                </a:solidFill>
                <a:effectLst/>
                <a:uFillTx/>
                <a:latin typeface="Calibri"/>
                <a:ea typeface="Calibri"/>
                <a:hlinkClick r:id="rId7"/>
              </a:rPr>
              <a:t>https://www.rstudio.com/blog/r-vs-python-what-s-the-best-for-language-for-data-science/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graphicFrame>
        <p:nvGraphicFramePr>
          <p:cNvPr id="275" name="Table 4"/>
          <p:cNvGraphicFramePr/>
          <p:nvPr/>
        </p:nvGraphicFramePr>
        <p:xfrm>
          <a:off x="531000" y="2343600"/>
          <a:ext cx="11303640" cy="3637800"/>
        </p:xfrm>
        <a:graphic>
          <a:graphicData uri="http://schemas.openxmlformats.org/drawingml/2006/table">
            <a:tbl>
              <a:tblPr/>
              <a:tblGrid>
                <a:gridCol w="4477320"/>
                <a:gridCol w="3804840"/>
                <a:gridCol w="3021840"/>
              </a:tblGrid>
              <a:tr h="363600">
                <a:tc>
                  <a:txBody>
                    <a:bodyPr anchor="t">
                      <a:noAutofit/>
                    </a:bodyPr>
                    <a:p>
                      <a:pPr defTabSz="914400">
                        <a:lnSpc>
                          <a:spcPct val="100000"/>
                        </a:lnSpc>
                      </a:pPr>
                      <a:r>
                        <a:rPr b="1" lang="en-US" sz="1800" strike="noStrike" u="none">
                          <a:solidFill>
                            <a:schemeClr val="lt1"/>
                          </a:solidFill>
                          <a:effectLst/>
                          <a:uFillTx/>
                          <a:latin typeface="Calibri"/>
                        </a:rPr>
                        <a:t>Python​ </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R​ </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Similarities </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39480">
                <a:tc>
                  <a:txBody>
                    <a:bodyPr anchor="t">
                      <a:noAutofit/>
                    </a:bodyPr>
                    <a:p>
                      <a:pPr defTabSz="914400">
                        <a:lnSpc>
                          <a:spcPct val="100000"/>
                        </a:lnSpc>
                      </a:pPr>
                      <a:r>
                        <a:rPr b="0" lang="en-US" sz="1800" strike="noStrike" u="none">
                          <a:solidFill>
                            <a:schemeClr val="dk1"/>
                          </a:solidFill>
                          <a:effectLst/>
                          <a:uFillTx/>
                          <a:latin typeface="Calibri"/>
                        </a:rPr>
                        <a:t>Roots from </a:t>
                      </a:r>
                      <a:r>
                        <a:rPr b="0" i="1" lang="en-US" sz="1800" strike="noStrike" u="none">
                          <a:solidFill>
                            <a:schemeClr val="dk1"/>
                          </a:solidFill>
                          <a:effectLst/>
                          <a:uFillTx/>
                          <a:latin typeface="Calibri"/>
                        </a:rPr>
                        <a:t>computer science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Roots from </a:t>
                      </a:r>
                      <a:r>
                        <a:rPr b="0" i="1" lang="en-US" sz="1800" strike="noStrike" u="none">
                          <a:solidFill>
                            <a:schemeClr val="dk1"/>
                          </a:solidFill>
                          <a:effectLst/>
                          <a:uFillTx/>
                          <a:latin typeface="Calibri"/>
                        </a:rPr>
                        <a:t>statistics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​Free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856800">
                <a:tc>
                  <a:txBody>
                    <a:bodyPr anchor="t">
                      <a:noAutofit/>
                    </a:bodyPr>
                    <a:p>
                      <a:pPr defTabSz="914400">
                        <a:lnSpc>
                          <a:spcPct val="100000"/>
                        </a:lnSpc>
                      </a:pPr>
                      <a:r>
                        <a:rPr b="0" lang="en-US" sz="1800" strike="noStrike" u="none">
                          <a:solidFill>
                            <a:schemeClr val="dk1"/>
                          </a:solidFill>
                          <a:effectLst/>
                          <a:uFillTx/>
                          <a:latin typeface="Calibri"/>
                        </a:rPr>
                        <a:t>​Great for handling big datasets, applying deep learning models and machine learning pipelines at scale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​Great for graphics and visualizations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​Easy to learn</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692640">
                <a:tc>
                  <a:txBody>
                    <a:bodyPr anchor="t">
                      <a:noAutofit/>
                    </a:bodyPr>
                    <a:p>
                      <a:pPr defTabSz="914400">
                        <a:lnSpc>
                          <a:spcPct val="100000"/>
                        </a:lnSpc>
                      </a:pPr>
                      <a:r>
                        <a:rPr b="0" lang="en-US" sz="1800" strike="noStrike" u="none">
                          <a:solidFill>
                            <a:schemeClr val="dk1"/>
                          </a:solidFill>
                          <a:effectLst/>
                          <a:uFillTx/>
                          <a:latin typeface="Calibri"/>
                        </a:rPr>
                        <a:t>​Non statistical tasks (e.g. web scraping, database connections, software engineering)</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​Rich, diverse and meticulous  statistical models (~14k packages)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​Common in data science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675360">
                <a:tc>
                  <a:txBody>
                    <a:bodyPr anchor="t">
                      <a:noAutofit/>
                    </a:bodyPr>
                    <a:p>
                      <a:pPr defTabSz="914400">
                        <a:lnSpc>
                          <a:spcPct val="100000"/>
                        </a:lnSpc>
                      </a:pPr>
                      <a:r>
                        <a:rPr b="0" lang="en-US" sz="1800" strike="noStrike" u="none">
                          <a:solidFill>
                            <a:schemeClr val="dk1"/>
                          </a:solidFill>
                          <a:effectLst/>
                          <a:uFillTx/>
                          <a:latin typeface="Calibri"/>
                        </a:rPr>
                        <a:t>​Popular among programmers and used in diverse domains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Loved by statisticians, academic  researchers, and engineers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​Open source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709920">
                <a:tc>
                  <a:txBody>
                    <a:bodyPr anchor="t">
                      <a:noAutofit/>
                    </a:bodyPr>
                    <a:p>
                      <a:pPr defTabSz="914400">
                        <a:lnSpc>
                          <a:spcPct val="100000"/>
                        </a:lnSpc>
                      </a:pPr>
                      <a:r>
                        <a:rPr b="0" lang="en-US" sz="1800" strike="noStrike" u="none">
                          <a:solidFill>
                            <a:schemeClr val="dk1"/>
                          </a:solidFill>
                          <a:effectLst/>
                          <a:uFillTx/>
                          <a:latin typeface="Calibri"/>
                        </a:rPr>
                        <a:t>"General, intuitive and fast"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"Statistics oriented"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Robust communities ( documentation, examples)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6" name="Picture 9" descr=""/>
          <p:cNvPicPr/>
          <p:nvPr/>
        </p:nvPicPr>
        <p:blipFill>
          <a:blip r:embed="rId1"/>
          <a:stretch/>
        </p:blipFill>
        <p:spPr>
          <a:xfrm>
            <a:off x="9441720" y="720"/>
            <a:ext cx="2446560" cy="1983240"/>
          </a:xfrm>
          <a:prstGeom prst="rect">
            <a:avLst/>
          </a:prstGeom>
          <a:noFill/>
          <a:ln w="0">
            <a:noFill/>
          </a:ln>
        </p:spPr>
      </p:pic>
      <p:sp>
        <p:nvSpPr>
          <p:cNvPr id="27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78" name="PlaceHolder 2"/>
          <p:cNvSpPr>
            <a:spLocks noGrp="1"/>
          </p:cNvSpPr>
          <p:nvPr>
            <p:ph/>
          </p:nvPr>
        </p:nvSpPr>
        <p:spPr>
          <a:xfrm>
            <a:off x="676440" y="158328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or R?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279" name="Picture 8" descr="Icon&#10;&#10;Description automatically generated"/>
          <p:cNvPicPr/>
          <p:nvPr/>
        </p:nvPicPr>
        <p:blipFill>
          <a:blip r:embed="rId2"/>
          <a:stretch/>
        </p:blipFill>
        <p:spPr>
          <a:xfrm>
            <a:off x="10928880" y="1084320"/>
            <a:ext cx="631440" cy="632520"/>
          </a:xfrm>
          <a:prstGeom prst="rect">
            <a:avLst/>
          </a:prstGeom>
          <a:noFill/>
          <a:ln w="0">
            <a:noFill/>
          </a:ln>
        </p:spPr>
      </p:pic>
      <p:sp>
        <p:nvSpPr>
          <p:cNvPr id="280" name="PlaceHolder 3"/>
          <p:cNvSpPr>
            <a:spLocks noGrp="1"/>
          </p:cNvSpPr>
          <p:nvPr>
            <p:ph type="ftr" idx="94"/>
          </p:nvPr>
        </p:nvSpPr>
        <p:spPr>
          <a:xfrm>
            <a:off x="74160" y="6599520"/>
            <a:ext cx="12031200" cy="2034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Data Camp &lt;</a:t>
            </a:r>
            <a:r>
              <a:rPr b="0" lang="en-US" sz="1200" strike="noStrike" u="sng">
                <a:solidFill>
                  <a:schemeClr val="dk1">
                    <a:tint val="75000"/>
                  </a:schemeClr>
                </a:solidFill>
                <a:effectLst/>
                <a:uFillTx/>
                <a:latin typeface="Calibri"/>
                <a:ea typeface="Calibri"/>
                <a:hlinkClick r:id="rId3"/>
              </a:rPr>
              <a:t>https://www.datacamp.com/tutorial/r-or-python-for-data-analysis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graphicFrame>
        <p:nvGraphicFramePr>
          <p:cNvPr id="281" name="Table 5"/>
          <p:cNvGraphicFramePr/>
          <p:nvPr/>
        </p:nvGraphicFramePr>
        <p:xfrm>
          <a:off x="707040" y="2096280"/>
          <a:ext cx="10709640" cy="4054320"/>
        </p:xfrm>
        <a:graphic>
          <a:graphicData uri="http://schemas.openxmlformats.org/drawingml/2006/table">
            <a:tbl>
              <a:tblPr/>
              <a:tblGrid>
                <a:gridCol w="1523880"/>
                <a:gridCol w="1489320"/>
                <a:gridCol w="7696800"/>
              </a:tblGrid>
              <a:tr h="363600">
                <a:tc gridSpan="3">
                  <a:txBody>
                    <a:bodyPr anchor="t">
                      <a:noAutofit/>
                    </a:bodyPr>
                    <a:p>
                      <a:pPr defTabSz="914400">
                        <a:lnSpc>
                          <a:spcPct val="100000"/>
                        </a:lnSpc>
                      </a:pPr>
                      <a:r>
                        <a:rPr b="1" lang="en-US" sz="1800" strike="noStrike" u="none">
                          <a:solidFill>
                            <a:schemeClr val="lt1"/>
                          </a:solidFill>
                          <a:effectLst/>
                          <a:uFillTx/>
                          <a:latin typeface="Calibri"/>
                        </a:rPr>
                        <a:t>Popular Python Packages &amp; Libraries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4"/>
                    </a:solidFill>
                  </a:tcPr>
                </a:tc>
                <a:tc hMerge="1">
                  <a:txBody>
                    <a:bodyPr lIns="90000" rIns="90000" tIns="45000" bIns="45000" anchor="t">
                      <a:noAutofit/>
                    </a:bodyPr>
                    <a:p>
                      <a:endParaRPr b="0" lang="en-US"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TASK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t">
                      <a:noAutofit/>
                    </a:bodyPr>
                    <a:p>
                      <a:pPr defTabSz="914400">
                        <a:lnSpc>
                          <a:spcPct val="100000"/>
                        </a:lnSpc>
                      </a:pPr>
                      <a:r>
                        <a:rPr b="1" lang="en-US" sz="1800" strike="noStrike" u="none">
                          <a:solidFill>
                            <a:schemeClr val="dk1"/>
                          </a:solidFill>
                          <a:effectLst/>
                          <a:uFillTx/>
                          <a:latin typeface="Calibri"/>
                        </a:rPr>
                        <a:t>PACKAGE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t">
                      <a:noAutofit/>
                    </a:bodyPr>
                    <a:p>
                      <a:pPr defTabSz="914400">
                        <a:lnSpc>
                          <a:spcPct val="100000"/>
                        </a:lnSpc>
                      </a:pPr>
                      <a:r>
                        <a:rPr b="1" lang="en-US" sz="1800" strike="noStrike" u="none">
                          <a:solidFill>
                            <a:schemeClr val="dk1"/>
                          </a:solidFill>
                          <a:effectLst/>
                          <a:uFillTx/>
                          <a:latin typeface="Calibri"/>
                        </a:rPr>
                        <a:t>DESCRIPTION</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r>
              <a:tr h="370800">
                <a:tc>
                  <a:txBody>
                    <a:bodyPr anchor="t">
                      <a:noAutofit/>
                    </a:bodyPr>
                    <a:p>
                      <a:pPr defTabSz="914400">
                        <a:lnSpc>
                          <a:spcPct val="100000"/>
                        </a:lnSpc>
                      </a:pPr>
                      <a:r>
                        <a:rPr b="0" i="1" lang="en-US" sz="1800" strike="noStrike" u="none">
                          <a:solidFill>
                            <a:schemeClr val="dk1"/>
                          </a:solidFill>
                          <a:effectLst/>
                          <a:uFillTx/>
                          <a:latin typeface="Calibri"/>
                        </a:rPr>
                        <a:t>Manipulation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4"/>
                        </a:rPr>
                        <a:t>NumPy</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The fundamental package for scientific numerical computing in Python.</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r>
              <a:tr h="370800">
                <a:tc>
                  <a:txBody>
                    <a:bodyPr anchor="t">
                      <a:noAutofit/>
                    </a:bodyPr>
                    <a:p>
                      <a:endParaRPr b="0" i="1" lang="en-US" sz="1800" strike="noStrike" u="none">
                        <a:solidFill>
                          <a:schemeClr val="dk1"/>
                        </a:solidFill>
                        <a:effectLst/>
                        <a:uFillTx/>
                        <a:latin typeface="Calibri"/>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5"/>
                        </a:rPr>
                        <a:t>SciPy</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A collection of mathematical algorithms and functions built on NumPy.</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r>
              <a:tr h="370800">
                <a:tc>
                  <a:txBody>
                    <a:bodyPr anchor="t">
                      <a:noAutofit/>
                    </a:bodyPr>
                    <a:p>
                      <a:endParaRPr b="0" i="1" lang="en-US" sz="1800" strike="noStrike" u="none">
                        <a:solidFill>
                          <a:schemeClr val="dk1"/>
                        </a:solidFill>
                        <a:effectLst/>
                        <a:uFillTx/>
                        <a:latin typeface="Calibri"/>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6"/>
                        </a:rPr>
                        <a:t>Pandas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Pandas are used for data manipulation and analysis. It offers data structures and operations for manipulating numerical tables and time series.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r>
              <a:tr h="370800">
                <a:tc>
                  <a:txBody>
                    <a:bodyPr anchor="t">
                      <a:noAutofit/>
                    </a:bodyPr>
                    <a:p>
                      <a:pPr defTabSz="914400">
                        <a:lnSpc>
                          <a:spcPct val="100000"/>
                        </a:lnSpc>
                      </a:pPr>
                      <a:r>
                        <a:rPr b="0" i="1" lang="en-US" sz="1800" strike="noStrike" u="none">
                          <a:solidFill>
                            <a:schemeClr val="dk1"/>
                          </a:solidFill>
                          <a:effectLst/>
                          <a:uFillTx/>
                          <a:latin typeface="Calibri"/>
                        </a:rPr>
                        <a:t>Modeling</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7"/>
                        </a:rPr>
                        <a:t>Sci-kit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Scikit-learn (Sklearn) is the most useful and robust library for machine learning in Python (classification, regression, clustering and dimensionality reduction).</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r>
              <a:tr h="370800">
                <a:tc>
                  <a:txBody>
                    <a:bodyPr anchor="t">
                      <a:noAutofit/>
                    </a:bodyPr>
                    <a:p>
                      <a:endParaRPr b="0" i="1" lang="en-US" sz="1800" strike="noStrike" u="none">
                        <a:solidFill>
                          <a:schemeClr val="dk1"/>
                        </a:solidFill>
                        <a:effectLst/>
                        <a:uFillTx/>
                        <a:latin typeface="Calibri"/>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8"/>
                        </a:rPr>
                        <a:t>Stats-models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Statsmodels allows users to explore data, estimate statistical models, and perform statistical tests.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r>
              <a:tr h="370800">
                <a:tc>
                  <a:txBody>
                    <a:bodyPr anchor="t">
                      <a:noAutofit/>
                    </a:bodyPr>
                    <a:p>
                      <a:pPr defTabSz="914400">
                        <a:lnSpc>
                          <a:spcPct val="100000"/>
                        </a:lnSpc>
                      </a:pPr>
                      <a:r>
                        <a:rPr b="0" i="1" lang="en-US" sz="1800" strike="noStrike" u="none">
                          <a:solidFill>
                            <a:schemeClr val="dk1"/>
                          </a:solidFill>
                          <a:effectLst/>
                          <a:uFillTx/>
                          <a:latin typeface="Calibri"/>
                        </a:rPr>
                        <a:t>Visualizations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9"/>
                        </a:rPr>
                        <a:t>Matplotlib</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Library for creating static, animated, and interactive visualizations in Python.</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40000"/>
                      </a:schemeClr>
                    </a:solidFill>
                  </a:tcPr>
                </a:tc>
              </a:tr>
              <a:tr h="370800">
                <a:tc>
                  <a:txBody>
                    <a:bodyPr anchor="t">
                      <a:noAutofit/>
                    </a:bodyPr>
                    <a:p>
                      <a:endParaRPr b="0" lang="en-US" sz="1800" strike="noStrike" u="none">
                        <a:solidFill>
                          <a:schemeClr val="dk1"/>
                        </a:solidFill>
                        <a:effectLst/>
                        <a:uFillTx/>
                        <a:latin typeface="Calibri"/>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10"/>
                        </a:rPr>
                        <a:t>Seaborn</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Library based on matplotlib. It provides a high-level interface for drawing attractive and informative statistical graphics.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4">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2" name="Picture 9" descr=""/>
          <p:cNvPicPr/>
          <p:nvPr/>
        </p:nvPicPr>
        <p:blipFill>
          <a:blip r:embed="rId1"/>
          <a:stretch/>
        </p:blipFill>
        <p:spPr>
          <a:xfrm>
            <a:off x="9580320" y="720"/>
            <a:ext cx="2307960" cy="1867680"/>
          </a:xfrm>
          <a:prstGeom prst="rect">
            <a:avLst/>
          </a:prstGeom>
          <a:noFill/>
          <a:ln w="0">
            <a:noFill/>
          </a:ln>
        </p:spPr>
      </p:pic>
      <p:sp>
        <p:nvSpPr>
          <p:cNvPr id="28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84" name="PlaceHolder 2"/>
          <p:cNvSpPr>
            <a:spLocks noGrp="1"/>
          </p:cNvSpPr>
          <p:nvPr>
            <p:ph/>
          </p:nvPr>
        </p:nvSpPr>
        <p:spPr>
          <a:xfrm>
            <a:off x="664920" y="13521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or R?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85" name="PlaceHolder 3"/>
          <p:cNvSpPr>
            <a:spLocks noGrp="1"/>
          </p:cNvSpPr>
          <p:nvPr>
            <p:ph type="ftr" idx="95"/>
          </p:nvPr>
        </p:nvSpPr>
        <p:spPr>
          <a:xfrm>
            <a:off x="74160" y="6599520"/>
            <a:ext cx="12031200" cy="2034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Data Camp &lt;</a:t>
            </a:r>
            <a:r>
              <a:rPr b="0" lang="en-US" sz="1200" strike="noStrike" u="sng">
                <a:solidFill>
                  <a:schemeClr val="dk1">
                    <a:tint val="75000"/>
                  </a:schemeClr>
                </a:solidFill>
                <a:effectLst/>
                <a:uFillTx/>
                <a:latin typeface="Calibri"/>
                <a:ea typeface="Calibri"/>
                <a:hlinkClick r:id="rId2"/>
              </a:rPr>
              <a:t>https://www.datacamp.com/tutorial/top-ten-most-important-packages-in-r-for-data-science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graphicFrame>
        <p:nvGraphicFramePr>
          <p:cNvPr id="286" name="Table 5"/>
          <p:cNvGraphicFramePr/>
          <p:nvPr/>
        </p:nvGraphicFramePr>
        <p:xfrm>
          <a:off x="403920" y="1882080"/>
          <a:ext cx="11211480" cy="4111920"/>
        </p:xfrm>
        <a:graphic>
          <a:graphicData uri="http://schemas.openxmlformats.org/drawingml/2006/table">
            <a:tbl>
              <a:tblPr/>
              <a:tblGrid>
                <a:gridCol w="1595160"/>
                <a:gridCol w="1287000"/>
                <a:gridCol w="8329680"/>
              </a:tblGrid>
              <a:tr h="380880">
                <a:tc gridSpan="3">
                  <a:txBody>
                    <a:bodyPr anchor="t">
                      <a:noAutofit/>
                    </a:bodyPr>
                    <a:p>
                      <a:pPr defTabSz="914400">
                        <a:lnSpc>
                          <a:spcPct val="100000"/>
                        </a:lnSpc>
                      </a:pPr>
                      <a:r>
                        <a:rPr b="1" lang="en-US" sz="1800" strike="noStrike" u="none">
                          <a:solidFill>
                            <a:schemeClr val="lt1"/>
                          </a:solidFill>
                          <a:effectLst/>
                          <a:uFillTx/>
                          <a:latin typeface="Calibri"/>
                        </a:rPr>
                        <a:t>Popular R Packages &amp; Libraries</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hMerge="1">
                  <a:txBody>
                    <a:bodyPr lIns="90000" rIns="90000" tIns="45000" bIns="45000" anchor="t">
                      <a:noAutofit/>
                    </a:bodyPr>
                    <a:p>
                      <a:endParaRPr b="0" lang="en-US"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370800">
                <a:tc>
                  <a:txBody>
                    <a:bodyPr anchor="t">
                      <a:noAutofit/>
                    </a:bodyPr>
                    <a:p>
                      <a:pPr defTabSz="914400">
                        <a:lnSpc>
                          <a:spcPct val="100000"/>
                        </a:lnSpc>
                      </a:pPr>
                      <a:r>
                        <a:rPr b="1" lang="en-US" sz="1800" strike="noStrike" u="none">
                          <a:solidFill>
                            <a:schemeClr val="lt1"/>
                          </a:solidFill>
                          <a:effectLst/>
                          <a:uFillTx/>
                          <a:latin typeface="Calibri"/>
                        </a:rPr>
                        <a:t>TASK </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PACKAGE</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DESCRIPTION</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solidFill>
                  </a:tcPr>
                </a:tc>
              </a:tr>
              <a:tr h="370800">
                <a:tc>
                  <a:txBody>
                    <a:bodyPr anchor="t">
                      <a:noAutofit/>
                    </a:bodyPr>
                    <a:p>
                      <a:pPr defTabSz="914400">
                        <a:lnSpc>
                          <a:spcPct val="100000"/>
                        </a:lnSpc>
                      </a:pPr>
                      <a:r>
                        <a:rPr b="0" lang="en-US" sz="1800" strike="noStrike" u="none">
                          <a:solidFill>
                            <a:schemeClr val="dk1"/>
                          </a:solidFill>
                          <a:effectLst/>
                          <a:uFillTx/>
                          <a:latin typeface="Calibri"/>
                        </a:rPr>
                        <a:t>Manipulation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3"/>
                        </a:rPr>
                        <a:t>Dplyr</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A fast, consistent tool for working with data frame like objects, both in memory and out of memory.</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endParaRPr b="0" lang="en-US" sz="1800" strike="noStrike" u="none">
                        <a:solidFill>
                          <a:schemeClr val="dk1"/>
                        </a:solidFill>
                        <a:effectLst/>
                        <a:uFillTx/>
                        <a:latin typeface="Calibri"/>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4"/>
                        </a:rPr>
                        <a:t>Tidyr</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Tools to help to create tidy data, where each column is a variable, each row is an observation, and each cell contains a single value. It also includes tools for working with missing values (both implicit and explicit).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endParaRPr b="0" lang="en-US" sz="1800" strike="noStrike" u="none">
                        <a:solidFill>
                          <a:schemeClr val="dk1"/>
                        </a:solidFill>
                        <a:effectLst/>
                        <a:uFillTx/>
                        <a:latin typeface="Calibri"/>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5"/>
                        </a:rPr>
                        <a:t>Data.table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Fast aggregation of large data (e.g. 100GB in RAM), offers a natural and flexible syntax, for faster development.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0" lang="en-US" sz="1800" strike="noStrike" u="none">
                          <a:solidFill>
                            <a:schemeClr val="dk1"/>
                          </a:solidFill>
                          <a:effectLst/>
                          <a:uFillTx/>
                          <a:latin typeface="Calibri"/>
                        </a:rPr>
                        <a:t>Modeling</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6"/>
                        </a:rPr>
                        <a:t>Caret</a:t>
                      </a:r>
                      <a:r>
                        <a:rPr b="1" lang="en-US" sz="1800" strike="noStrike" u="none">
                          <a:solidFill>
                            <a:schemeClr val="dk1"/>
                          </a:solidFill>
                          <a:effectLst/>
                          <a:uFillTx/>
                          <a:latin typeface="Calibri"/>
                        </a:rPr>
                        <a:t>; </a:t>
                      </a:r>
                      <a:r>
                        <a:rPr b="1" lang="en-US" sz="1800" strike="noStrike" u="sng">
                          <a:solidFill>
                            <a:schemeClr val="dk1"/>
                          </a:solidFill>
                          <a:effectLst/>
                          <a:uFillTx/>
                          <a:latin typeface="Calibri"/>
                          <a:hlinkClick r:id="rId7"/>
                        </a:rPr>
                        <a:t>Mlr3</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Miscellaneous functions for training and plotting classification and regression models.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0" lang="en-US" sz="1800" strike="noStrike" u="none">
                          <a:solidFill>
                            <a:schemeClr val="dk1"/>
                          </a:solidFill>
                          <a:effectLst/>
                          <a:uFillTx/>
                          <a:latin typeface="Calibri"/>
                        </a:rPr>
                        <a:t>Visualizations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8"/>
                        </a:rPr>
                        <a:t>Ggplot2</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A system for 'declaratively' creating graphics, based on "The Grammar of Graphics". One of the best library for data visualization in R (and beyond).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endParaRPr b="0" lang="en-US" sz="1800" strike="noStrike" u="none">
                        <a:solidFill>
                          <a:schemeClr val="dk1"/>
                        </a:solidFill>
                        <a:effectLst/>
                        <a:uFillTx/>
                        <a:latin typeface="Calibri"/>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1" lang="en-US" sz="1800" strike="noStrike" u="sng">
                          <a:solidFill>
                            <a:schemeClr val="dk1"/>
                          </a:solidFill>
                          <a:effectLst/>
                          <a:uFillTx/>
                          <a:latin typeface="Calibri"/>
                          <a:hlinkClick r:id="rId9"/>
                        </a:rPr>
                        <a:t>Ggraph</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Everything has some limitations, so is an extension of ggplot2 and takes away all the limitations of ggplot2.</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pic>
        <p:nvPicPr>
          <p:cNvPr id="287" name="Picture 7" descr="Logo, company name&#10;&#10;Description automatically generated"/>
          <p:cNvPicPr/>
          <p:nvPr/>
        </p:nvPicPr>
        <p:blipFill>
          <a:blip r:embed="rId10"/>
          <a:stretch/>
        </p:blipFill>
        <p:spPr>
          <a:xfrm>
            <a:off x="9869040" y="362520"/>
            <a:ext cx="947880" cy="75168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8" name="Picture 5" descr="Chart, scatter chart&#10;&#10;Description automatically generated"/>
          <p:cNvPicPr/>
          <p:nvPr/>
        </p:nvPicPr>
        <p:blipFill>
          <a:blip r:embed="rId1"/>
          <a:stretch/>
        </p:blipFill>
        <p:spPr>
          <a:xfrm>
            <a:off x="2750040" y="1704960"/>
            <a:ext cx="6240240" cy="4693680"/>
          </a:xfrm>
          <a:prstGeom prst="rect">
            <a:avLst/>
          </a:prstGeom>
          <a:noFill/>
          <a:ln w="0">
            <a:noFill/>
          </a:ln>
        </p:spPr>
      </p:pic>
      <p:pic>
        <p:nvPicPr>
          <p:cNvPr id="289" name="Picture 9" descr=""/>
          <p:cNvPicPr/>
          <p:nvPr/>
        </p:nvPicPr>
        <p:blipFill>
          <a:blip r:embed="rId2"/>
          <a:stretch/>
        </p:blipFill>
        <p:spPr>
          <a:xfrm>
            <a:off x="8645400" y="12240"/>
            <a:ext cx="3323880" cy="2675880"/>
          </a:xfrm>
          <a:prstGeom prst="rect">
            <a:avLst/>
          </a:prstGeom>
          <a:noFill/>
          <a:ln w="0">
            <a:noFill/>
          </a:ln>
        </p:spPr>
      </p:pic>
      <p:sp>
        <p:nvSpPr>
          <p:cNvPr id="290"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91"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or R?</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292" name="Picture 7" descr="Logo, company name&#10;&#10;Description automatically generated"/>
          <p:cNvPicPr/>
          <p:nvPr/>
        </p:nvPicPr>
        <p:blipFill>
          <a:blip r:embed="rId3"/>
          <a:stretch/>
        </p:blipFill>
        <p:spPr>
          <a:xfrm>
            <a:off x="9049320" y="512640"/>
            <a:ext cx="1329120" cy="1040400"/>
          </a:xfrm>
          <a:prstGeom prst="rect">
            <a:avLst/>
          </a:prstGeom>
          <a:noFill/>
          <a:ln w="0">
            <a:noFill/>
          </a:ln>
        </p:spPr>
      </p:pic>
      <p:pic>
        <p:nvPicPr>
          <p:cNvPr id="293" name="Picture 8" descr="Icon&#10;&#10;Description automatically generated"/>
          <p:cNvPicPr/>
          <p:nvPr/>
        </p:nvPicPr>
        <p:blipFill>
          <a:blip r:embed="rId4"/>
          <a:stretch/>
        </p:blipFill>
        <p:spPr>
          <a:xfrm>
            <a:off x="10582560" y="1488600"/>
            <a:ext cx="908640" cy="909720"/>
          </a:xfrm>
          <a:prstGeom prst="rect">
            <a:avLst/>
          </a:prstGeom>
          <a:noFill/>
          <a:ln w="0">
            <a:noFill/>
          </a:ln>
        </p:spPr>
      </p:pic>
      <p:sp>
        <p:nvSpPr>
          <p:cNvPr id="294" name="PlaceHolder 3"/>
          <p:cNvSpPr>
            <a:spLocks noGrp="1"/>
          </p:cNvSpPr>
          <p:nvPr>
            <p:ph type="ftr" idx="96"/>
          </p:nvPr>
        </p:nvSpPr>
        <p:spPr>
          <a:xfrm>
            <a:off x="85680" y="6380280"/>
            <a:ext cx="12031200" cy="399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Popular Programming Languages &lt;</a:t>
            </a:r>
            <a:r>
              <a:rPr b="0" lang="en-US" sz="1200" strike="noStrike" u="sng">
                <a:solidFill>
                  <a:schemeClr val="dk1">
                    <a:tint val="75000"/>
                  </a:schemeClr>
                </a:solidFill>
                <a:effectLst/>
                <a:uFillTx/>
                <a:latin typeface="Calibri"/>
                <a:ea typeface="Calibri"/>
                <a:hlinkClick r:id="rId5"/>
              </a:rPr>
              <a:t>https://redmonk.com/sogrady/2021/03/01/language-rankings-1-21/</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
        <p:nvSpPr>
          <p:cNvPr id="295" name="TextBox 5"/>
          <p:cNvSpPr/>
          <p:nvPr/>
        </p:nvSpPr>
        <p:spPr>
          <a:xfrm>
            <a:off x="8949960" y="5682600"/>
            <a:ext cx="173772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dk1"/>
                </a:solidFill>
                <a:effectLst/>
                <a:uFillTx/>
                <a:latin typeface="Calibri"/>
                <a:hlinkClick r:id="rId6"/>
              </a:rPr>
              <a:t>RedMonk</a:t>
            </a:r>
            <a:r>
              <a:rPr b="1" i="1" lang="en-US" sz="1800" strike="noStrike" u="none">
                <a:solidFill>
                  <a:schemeClr val="dk1"/>
                </a:solidFill>
                <a:effectLst/>
                <a:uFillTx/>
                <a:latin typeface="Calibri"/>
              </a:rPr>
              <a:t>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6" name="Picture 9" descr=""/>
          <p:cNvPicPr/>
          <p:nvPr/>
        </p:nvPicPr>
        <p:blipFill>
          <a:blip r:embed="rId1"/>
          <a:stretch/>
        </p:blipFill>
        <p:spPr>
          <a:xfrm>
            <a:off x="8645400" y="12240"/>
            <a:ext cx="3323880" cy="2675880"/>
          </a:xfrm>
          <a:prstGeom prst="rect">
            <a:avLst/>
          </a:prstGeom>
          <a:noFill/>
          <a:ln w="0">
            <a:noFill/>
          </a:ln>
        </p:spPr>
      </p:pic>
      <p:sp>
        <p:nvSpPr>
          <p:cNvPr id="29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298"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or R?</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299" name="Picture 7" descr="Logo, company name&#10;&#10;Description automatically generated"/>
          <p:cNvPicPr/>
          <p:nvPr/>
        </p:nvPicPr>
        <p:blipFill>
          <a:blip r:embed="rId2"/>
          <a:stretch/>
        </p:blipFill>
        <p:spPr>
          <a:xfrm>
            <a:off x="9049320" y="512640"/>
            <a:ext cx="1329120" cy="1040400"/>
          </a:xfrm>
          <a:prstGeom prst="rect">
            <a:avLst/>
          </a:prstGeom>
          <a:noFill/>
          <a:ln w="0">
            <a:noFill/>
          </a:ln>
        </p:spPr>
      </p:pic>
      <p:pic>
        <p:nvPicPr>
          <p:cNvPr id="300" name="Picture 8" descr="Icon&#10;&#10;Description automatically generated"/>
          <p:cNvPicPr/>
          <p:nvPr/>
        </p:nvPicPr>
        <p:blipFill>
          <a:blip r:embed="rId3"/>
          <a:stretch/>
        </p:blipFill>
        <p:spPr>
          <a:xfrm>
            <a:off x="10582560" y="1488600"/>
            <a:ext cx="908640" cy="909720"/>
          </a:xfrm>
          <a:prstGeom prst="rect">
            <a:avLst/>
          </a:prstGeom>
          <a:noFill/>
          <a:ln w="0">
            <a:noFill/>
          </a:ln>
        </p:spPr>
      </p:pic>
      <p:sp>
        <p:nvSpPr>
          <p:cNvPr id="301" name="PlaceHolder 3"/>
          <p:cNvSpPr>
            <a:spLocks noGrp="1"/>
          </p:cNvSpPr>
          <p:nvPr>
            <p:ph type="ftr" idx="97"/>
          </p:nvPr>
        </p:nvSpPr>
        <p:spPr>
          <a:xfrm>
            <a:off x="85680" y="6380280"/>
            <a:ext cx="12031200" cy="399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Popular Programming Languages &lt;</a:t>
            </a:r>
            <a:r>
              <a:rPr b="0" lang="en-US" sz="1200" strike="noStrike" u="sng">
                <a:solidFill>
                  <a:schemeClr val="dk1">
                    <a:tint val="75000"/>
                  </a:schemeClr>
                </a:solidFill>
                <a:effectLst/>
                <a:uFillTx/>
                <a:latin typeface="Calibri"/>
                <a:ea typeface="Calibri"/>
                <a:hlinkClick r:id="rId4"/>
              </a:rPr>
              <a:t>https://www.tiobe.com/tiobe-index/</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02" name="Picture 5" descr="A picture containing chart&#10;&#10;Description automatically generated"/>
          <p:cNvPicPr/>
          <p:nvPr/>
        </p:nvPicPr>
        <p:blipFill>
          <a:blip r:embed="rId5"/>
          <a:stretch/>
        </p:blipFill>
        <p:spPr>
          <a:xfrm>
            <a:off x="2773080" y="1973520"/>
            <a:ext cx="6621480" cy="4202640"/>
          </a:xfrm>
          <a:prstGeom prst="rect">
            <a:avLst/>
          </a:prstGeom>
          <a:noFill/>
          <a:ln w="0">
            <a:noFill/>
          </a:ln>
        </p:spPr>
      </p:pic>
      <p:sp>
        <p:nvSpPr>
          <p:cNvPr id="303" name="TextBox 5"/>
          <p:cNvSpPr/>
          <p:nvPr/>
        </p:nvSpPr>
        <p:spPr>
          <a:xfrm>
            <a:off x="8592120" y="6179040"/>
            <a:ext cx="274212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dk1"/>
                </a:solidFill>
                <a:effectLst/>
                <a:uFillTx/>
                <a:latin typeface="Calibri"/>
                <a:hlinkClick r:id="rId6"/>
              </a:rPr>
              <a:t>TIOBE</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4" name="Picture 9" descr=""/>
          <p:cNvPicPr/>
          <p:nvPr/>
        </p:nvPicPr>
        <p:blipFill>
          <a:blip r:embed="rId1"/>
          <a:stretch/>
        </p:blipFill>
        <p:spPr>
          <a:xfrm>
            <a:off x="8795160" y="720"/>
            <a:ext cx="3173760" cy="2571840"/>
          </a:xfrm>
          <a:prstGeom prst="rect">
            <a:avLst/>
          </a:prstGeom>
          <a:noFill/>
          <a:ln w="0">
            <a:noFill/>
          </a:ln>
        </p:spPr>
      </p:pic>
      <p:sp>
        <p:nvSpPr>
          <p:cNvPr id="305"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06"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or R?</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07" name="Picture 7" descr="Logo, company name&#10;&#10;Description automatically generated"/>
          <p:cNvPicPr/>
          <p:nvPr/>
        </p:nvPicPr>
        <p:blipFill>
          <a:blip r:embed="rId2"/>
          <a:stretch/>
        </p:blipFill>
        <p:spPr>
          <a:xfrm>
            <a:off x="9222480" y="535680"/>
            <a:ext cx="1248120" cy="970920"/>
          </a:xfrm>
          <a:prstGeom prst="rect">
            <a:avLst/>
          </a:prstGeom>
          <a:noFill/>
          <a:ln w="0">
            <a:noFill/>
          </a:ln>
        </p:spPr>
      </p:pic>
      <p:pic>
        <p:nvPicPr>
          <p:cNvPr id="308" name="Picture 8" descr="Icon&#10;&#10;Description automatically generated"/>
          <p:cNvPicPr/>
          <p:nvPr/>
        </p:nvPicPr>
        <p:blipFill>
          <a:blip r:embed="rId3"/>
          <a:stretch/>
        </p:blipFill>
        <p:spPr>
          <a:xfrm>
            <a:off x="10675080" y="1396080"/>
            <a:ext cx="851040" cy="851760"/>
          </a:xfrm>
          <a:prstGeom prst="rect">
            <a:avLst/>
          </a:prstGeom>
          <a:noFill/>
          <a:ln w="0">
            <a:noFill/>
          </a:ln>
        </p:spPr>
      </p:pic>
      <p:sp>
        <p:nvSpPr>
          <p:cNvPr id="309" name="PlaceHolder 3"/>
          <p:cNvSpPr>
            <a:spLocks noGrp="1"/>
          </p:cNvSpPr>
          <p:nvPr>
            <p:ph type="ftr" idx="98"/>
          </p:nvPr>
        </p:nvSpPr>
        <p:spPr>
          <a:xfrm>
            <a:off x="74160" y="6460920"/>
            <a:ext cx="12031200" cy="399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Data Camp &lt;</a:t>
            </a:r>
            <a:r>
              <a:rPr b="0" lang="en-US" sz="1200" strike="noStrike" u="sng">
                <a:solidFill>
                  <a:schemeClr val="dk1">
                    <a:tint val="75000"/>
                  </a:schemeClr>
                </a:solidFill>
                <a:effectLst/>
                <a:uFillTx/>
                <a:latin typeface="Calibri"/>
                <a:ea typeface="Calibri"/>
                <a:hlinkClick r:id="rId4"/>
              </a:rPr>
              <a:t>https://www.datacamp.com/tutorial/r-or-python-for-data-analysis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
        <p:nvSpPr>
          <p:cNvPr id="310" name="TextBox 5"/>
          <p:cNvSpPr/>
          <p:nvPr/>
        </p:nvSpPr>
        <p:spPr>
          <a:xfrm>
            <a:off x="8799840" y="6283080"/>
            <a:ext cx="274212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dk1"/>
                </a:solidFill>
                <a:effectLst/>
                <a:uFillTx/>
                <a:latin typeface="Calibri"/>
                <a:hlinkClick r:id="rId5"/>
              </a:rPr>
              <a:t>DataCamp</a:t>
            </a:r>
            <a:endParaRPr b="0" lang="en-US" sz="1800" strike="noStrike" u="none">
              <a:solidFill>
                <a:srgbClr val="000000"/>
              </a:solidFill>
              <a:effectLst/>
              <a:uFillTx/>
              <a:latin typeface="Arial"/>
            </a:endParaRPr>
          </a:p>
        </p:txBody>
      </p:sp>
      <p:pic>
        <p:nvPicPr>
          <p:cNvPr id="311" name="Picture 10" descr="Graphical user interface, application&#10;&#10;Description automatically generated"/>
          <p:cNvPicPr/>
          <p:nvPr/>
        </p:nvPicPr>
        <p:blipFill>
          <a:blip r:embed="rId6"/>
          <a:stretch/>
        </p:blipFill>
        <p:spPr>
          <a:xfrm>
            <a:off x="2196000" y="2125440"/>
            <a:ext cx="7926120" cy="419904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2" name="Picture 9" descr=""/>
          <p:cNvPicPr/>
          <p:nvPr/>
        </p:nvPicPr>
        <p:blipFill>
          <a:blip r:embed="rId1"/>
          <a:stretch/>
        </p:blipFill>
        <p:spPr>
          <a:xfrm>
            <a:off x="8645400" y="12240"/>
            <a:ext cx="3323880" cy="2675880"/>
          </a:xfrm>
          <a:prstGeom prst="rect">
            <a:avLst/>
          </a:prstGeom>
          <a:noFill/>
          <a:ln w="0">
            <a:noFill/>
          </a:ln>
        </p:spPr>
      </p:pic>
      <p:sp>
        <p:nvSpPr>
          <p:cNvPr id="31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14"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a:t>
            </a:r>
            <a:r>
              <a:rPr b="1" lang="en-US" sz="2100" strike="noStrike" u="none">
                <a:solidFill>
                  <a:srgbClr val="ff0000"/>
                </a:solidFill>
                <a:effectLst/>
                <a:uFillTx/>
                <a:latin typeface="Calibri"/>
                <a:ea typeface="Calibri"/>
              </a:rPr>
              <a:t>AND </a:t>
            </a:r>
            <a:r>
              <a:rPr b="1" lang="en-US" sz="2100" strike="noStrike" u="none">
                <a:solidFill>
                  <a:schemeClr val="dk1"/>
                </a:solidFill>
                <a:effectLst/>
                <a:uFillTx/>
                <a:latin typeface="Calibri"/>
                <a:ea typeface="Calibri"/>
              </a:rPr>
              <a:t>R</a:t>
            </a:r>
            <a:r>
              <a:rPr b="1" lang="en-US" sz="2100" strike="noStrike" u="none">
                <a:solidFill>
                  <a:srgbClr val="ff0000"/>
                </a:solidFill>
                <a:effectLst/>
                <a:uFillTx/>
                <a:latin typeface="Calibri"/>
                <a:ea typeface="Calibri"/>
              </a:rPr>
              <a:t>!</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many ways, both Python and R are very similar. Open source, free to download for everyone, both languages are well suited for data science tasks — from data manipulation and automation to business analysis and big data exploration, with the main difference that Python is a general-purpose programming language, while R has its roots in statistical analysis.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More often than not, a data scientist might find themselves using both in accordance to the task at hand; for example, one might use R to generate some graphics, and switch to Python to deploy a deep learning model. </a:t>
            </a:r>
            <a:endParaRPr b="0" lang="en-US" sz="21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a:t>
            </a:r>
            <a:r>
              <a:rPr b="1" lang="en-US" sz="2100" strike="noStrike" u="none">
                <a:solidFill>
                  <a:srgbClr val="ff0000"/>
                </a:solidFill>
                <a:effectLst/>
                <a:uFillTx/>
                <a:latin typeface="Calibri"/>
                <a:ea typeface="Calibri"/>
              </a:rPr>
              <a:t>Increasingly, the question isn’t which to choose, but how to make the best use of both programming languages for your specific use cases.</a:t>
            </a:r>
            <a:r>
              <a:rPr b="1" lang="en-US" sz="2100" strike="noStrike" u="none">
                <a:solidFill>
                  <a:schemeClr val="dk1"/>
                </a:solidFill>
                <a:effectLst/>
                <a:uFillTx/>
                <a:latin typeface="Calibri"/>
                <a:ea typeface="Calibri"/>
              </a:rPr>
              <a:t>" IBM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15" name="Picture 7" descr="Logo, company name&#10;&#10;Description automatically generated"/>
          <p:cNvPicPr/>
          <p:nvPr/>
        </p:nvPicPr>
        <p:blipFill>
          <a:blip r:embed="rId2"/>
          <a:stretch/>
        </p:blipFill>
        <p:spPr>
          <a:xfrm>
            <a:off x="9049320" y="512640"/>
            <a:ext cx="1329120" cy="1040400"/>
          </a:xfrm>
          <a:prstGeom prst="rect">
            <a:avLst/>
          </a:prstGeom>
          <a:noFill/>
          <a:ln w="0">
            <a:noFill/>
          </a:ln>
        </p:spPr>
      </p:pic>
      <p:pic>
        <p:nvPicPr>
          <p:cNvPr id="316" name="Picture 8" descr="Icon&#10;&#10;Description automatically generated"/>
          <p:cNvPicPr/>
          <p:nvPr/>
        </p:nvPicPr>
        <p:blipFill>
          <a:blip r:embed="rId3"/>
          <a:stretch/>
        </p:blipFill>
        <p:spPr>
          <a:xfrm>
            <a:off x="10582560" y="1488600"/>
            <a:ext cx="908640" cy="909720"/>
          </a:xfrm>
          <a:prstGeom prst="rect">
            <a:avLst/>
          </a:prstGeom>
          <a:noFill/>
          <a:ln w="0">
            <a:noFill/>
          </a:ln>
        </p:spPr>
      </p:pic>
      <p:sp>
        <p:nvSpPr>
          <p:cNvPr id="317" name="PlaceHolder 3"/>
          <p:cNvSpPr>
            <a:spLocks noGrp="1"/>
          </p:cNvSpPr>
          <p:nvPr>
            <p:ph type="ftr" idx="99"/>
          </p:nvPr>
        </p:nvSpPr>
        <p:spPr>
          <a:xfrm>
            <a:off x="85680" y="6380280"/>
            <a:ext cx="12031200" cy="399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IBM &lt;</a:t>
            </a:r>
            <a:r>
              <a:rPr b="0" lang="en-US" sz="1200" strike="noStrike" u="sng">
                <a:solidFill>
                  <a:schemeClr val="dk1">
                    <a:tint val="75000"/>
                  </a:schemeClr>
                </a:solidFill>
                <a:effectLst/>
                <a:uFillTx/>
                <a:latin typeface="Calibri"/>
                <a:ea typeface="Calibri"/>
                <a:hlinkClick r:id="rId4"/>
              </a:rPr>
              <a:t>https://www.ibm.com/cloud/blog/python-vs-r</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18" name="Graphic 4" descr="Handshake with solid fill"/>
          <p:cNvPicPr/>
          <p:nvPr/>
        </p:nvPicPr>
        <p:blipFill>
          <a:blip r:embed="rId5">
            <a:extLst>
              <a:ext uri="{96DAC541-7B7A-43D3-8B79-37D633B846F1}">
                <asvg:svgBlip xmlns:asvg="http://schemas.microsoft.com/office/drawing/2016/SVG/main" r:embed="rId6"/>
              </a:ext>
            </a:extLst>
          </a:blip>
          <a:stretch/>
        </p:blipFill>
        <p:spPr>
          <a:xfrm>
            <a:off x="9379440" y="1828800"/>
            <a:ext cx="913320" cy="91332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39"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Example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Data</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Sample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40" name="PlaceHolder 3"/>
          <p:cNvSpPr>
            <a:spLocks noGrp="1"/>
          </p:cNvSpPr>
          <p:nvPr>
            <p:ph type="ftr" idx="74"/>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41" name="Picture 6" descr=""/>
          <p:cNvPicPr/>
          <p:nvPr/>
        </p:nvPicPr>
        <p:blipFill>
          <a:blip r:embed="rId3"/>
          <a:stretch/>
        </p:blipFill>
        <p:spPr>
          <a:xfrm>
            <a:off x="9521280" y="359280"/>
            <a:ext cx="1830240" cy="1341360"/>
          </a:xfrm>
          <a:prstGeom prst="rect">
            <a:avLst/>
          </a:prstGeom>
          <a:noFill/>
          <a:ln w="0">
            <a:noFill/>
          </a:ln>
        </p:spPr>
      </p:pic>
      <p:pic>
        <p:nvPicPr>
          <p:cNvPr id="142" name="Picture 8" descr="A picture containing table&#10;&#10;Description automatically generated"/>
          <p:cNvPicPr/>
          <p:nvPr/>
        </p:nvPicPr>
        <p:blipFill>
          <a:blip r:embed="rId4"/>
          <a:stretch/>
        </p:blipFill>
        <p:spPr>
          <a:xfrm>
            <a:off x="2265120" y="2191320"/>
            <a:ext cx="7660440" cy="432180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9" name="Picture 9" descr=""/>
          <p:cNvPicPr/>
          <p:nvPr/>
        </p:nvPicPr>
        <p:blipFill>
          <a:blip r:embed="rId1"/>
          <a:stretch/>
        </p:blipFill>
        <p:spPr>
          <a:xfrm>
            <a:off x="8645400" y="12240"/>
            <a:ext cx="3323880" cy="2675880"/>
          </a:xfrm>
          <a:prstGeom prst="rect">
            <a:avLst/>
          </a:prstGeom>
          <a:noFill/>
          <a:ln w="0">
            <a:noFill/>
          </a:ln>
        </p:spPr>
      </p:pic>
      <p:sp>
        <p:nvSpPr>
          <p:cNvPr id="320"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21"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a:t>
            </a:r>
            <a:r>
              <a:rPr b="1" lang="en-US" sz="2100" strike="noStrike" u="none">
                <a:solidFill>
                  <a:srgbClr val="ff0000"/>
                </a:solidFill>
                <a:effectLst/>
                <a:uFillTx/>
                <a:latin typeface="Calibri"/>
                <a:ea typeface="Calibri"/>
              </a:rPr>
              <a:t>AND </a:t>
            </a:r>
            <a:r>
              <a:rPr b="1" lang="en-US" sz="2100" strike="noStrike" u="none">
                <a:solidFill>
                  <a:schemeClr val="dk1"/>
                </a:solidFill>
                <a:effectLst/>
                <a:uFillTx/>
                <a:latin typeface="Calibri"/>
                <a:ea typeface="Calibri"/>
              </a:rPr>
              <a:t>R</a:t>
            </a:r>
            <a:r>
              <a:rPr b="1" lang="en-US" sz="2100" strike="noStrike" u="none">
                <a:solidFill>
                  <a:srgbClr val="ff0000"/>
                </a:solidFill>
                <a:effectLst/>
                <a:uFillTx/>
                <a:latin typeface="Calibri"/>
                <a:ea typeface="Calibri"/>
              </a:rPr>
              <a:t>!</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"Generally, there are a lot of people who talk about R versus Python like it’s a war that either R or Python is going to win. I think that is not helpful because it is not actually a battle. These things exist independently and are both awesome in different ways."</a:t>
            </a:r>
            <a:endParaRPr b="0" lang="en-US" sz="21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Use whatever makes you happy.</a:t>
            </a:r>
            <a:r>
              <a:rPr b="0" i="1"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Hadley Wickham, RStudio’s Chief Data Scientist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22" name="Picture 7" descr="Logo, company name&#10;&#10;Description automatically generated"/>
          <p:cNvPicPr/>
          <p:nvPr/>
        </p:nvPicPr>
        <p:blipFill>
          <a:blip r:embed="rId2"/>
          <a:stretch/>
        </p:blipFill>
        <p:spPr>
          <a:xfrm>
            <a:off x="9049320" y="512640"/>
            <a:ext cx="1329120" cy="1040400"/>
          </a:xfrm>
          <a:prstGeom prst="rect">
            <a:avLst/>
          </a:prstGeom>
          <a:noFill/>
          <a:ln w="0">
            <a:noFill/>
          </a:ln>
        </p:spPr>
      </p:pic>
      <p:pic>
        <p:nvPicPr>
          <p:cNvPr id="323" name="Picture 8" descr="Icon&#10;&#10;Description automatically generated"/>
          <p:cNvPicPr/>
          <p:nvPr/>
        </p:nvPicPr>
        <p:blipFill>
          <a:blip r:embed="rId3"/>
          <a:stretch/>
        </p:blipFill>
        <p:spPr>
          <a:xfrm>
            <a:off x="10582560" y="1488600"/>
            <a:ext cx="908640" cy="909720"/>
          </a:xfrm>
          <a:prstGeom prst="rect">
            <a:avLst/>
          </a:prstGeom>
          <a:noFill/>
          <a:ln w="0">
            <a:noFill/>
          </a:ln>
        </p:spPr>
      </p:pic>
      <p:sp>
        <p:nvSpPr>
          <p:cNvPr id="324" name="PlaceHolder 3"/>
          <p:cNvSpPr>
            <a:spLocks noGrp="1"/>
          </p:cNvSpPr>
          <p:nvPr>
            <p:ph type="ftr" idx="100"/>
          </p:nvPr>
        </p:nvSpPr>
        <p:spPr>
          <a:xfrm>
            <a:off x="85680" y="6380280"/>
            <a:ext cx="12031200" cy="399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R vs Python &lt;</a:t>
            </a:r>
            <a:r>
              <a:rPr b="0" lang="en-US" sz="1200" strike="noStrike" u="sng">
                <a:solidFill>
                  <a:schemeClr val="dk1">
                    <a:tint val="75000"/>
                  </a:schemeClr>
                </a:solidFill>
                <a:effectLst/>
                <a:uFillTx/>
                <a:latin typeface="Calibri"/>
                <a:ea typeface="Calibri"/>
                <a:hlinkClick r:id="rId4"/>
              </a:rPr>
              <a:t>https://www.rstudio.com/blog/r-vs-python-what-s-the-best-for-language-for-data-science/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Interview  Article &lt; </a:t>
            </a:r>
            <a:r>
              <a:rPr b="0" lang="en-US" sz="1200" strike="noStrike" u="sng">
                <a:solidFill>
                  <a:schemeClr val="dk1">
                    <a:tint val="75000"/>
                  </a:schemeClr>
                </a:solidFill>
                <a:effectLst/>
                <a:uFillTx/>
                <a:latin typeface="Calibri"/>
                <a:ea typeface="Calibri"/>
                <a:hlinkClick r:id="rId5"/>
              </a:rPr>
              <a:t>https://qz.com/1661487/hadley-wickham-on-the-future-of-r-python-and-the-tidyverse/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25" name="Picture 10" descr=""/>
          <p:cNvPicPr/>
          <p:nvPr/>
        </p:nvPicPr>
        <p:blipFill>
          <a:blip r:embed="rId6"/>
          <a:stretch/>
        </p:blipFill>
        <p:spPr>
          <a:xfrm>
            <a:off x="1018440" y="4195440"/>
            <a:ext cx="2361240" cy="1571400"/>
          </a:xfrm>
          <a:prstGeom prst="rect">
            <a:avLst/>
          </a:prstGeom>
          <a:noFill/>
          <a:ln w="0">
            <a:noFill/>
          </a:ln>
        </p:spPr>
      </p:pic>
      <p:sp>
        <p:nvSpPr>
          <p:cNvPr id="326" name="TextBox 10"/>
          <p:cNvSpPr/>
          <p:nvPr/>
        </p:nvSpPr>
        <p:spPr>
          <a:xfrm>
            <a:off x="1479960" y="5867280"/>
            <a:ext cx="143748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dk1"/>
                </a:solidFill>
                <a:effectLst/>
                <a:uFillTx/>
                <a:latin typeface="Calibri"/>
                <a:hlinkClick r:id="rId7"/>
              </a:rPr>
              <a:t>Quartz</a:t>
            </a:r>
            <a:endParaRPr b="0" lang="en-US" sz="1800" strike="noStrike" u="none">
              <a:solidFill>
                <a:srgbClr val="000000"/>
              </a:solidFill>
              <a:effectLst/>
              <a:uFillTx/>
              <a:latin typeface="Arial"/>
            </a:endParaRPr>
          </a:p>
        </p:txBody>
      </p:sp>
      <p:pic>
        <p:nvPicPr>
          <p:cNvPr id="327" name="Graphic 4" descr="Handshake with solid fill"/>
          <p:cNvPicPr/>
          <p:nvPr/>
        </p:nvPicPr>
        <p:blipFill>
          <a:blip r:embed="rId8">
            <a:extLst>
              <a:ext uri="{96DAC541-7B7A-43D3-8B79-37D633B846F1}">
                <asvg:svgBlip xmlns:asvg="http://schemas.microsoft.com/office/drawing/2016/SVG/main" r:embed="rId9"/>
              </a:ext>
            </a:extLst>
          </a:blip>
          <a:stretch/>
        </p:blipFill>
        <p:spPr>
          <a:xfrm>
            <a:off x="9379440" y="1828800"/>
            <a:ext cx="913320" cy="91332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8" name="Picture 9" descr=""/>
          <p:cNvPicPr/>
          <p:nvPr/>
        </p:nvPicPr>
        <p:blipFill>
          <a:blip r:embed="rId1"/>
          <a:stretch/>
        </p:blipFill>
        <p:spPr>
          <a:xfrm>
            <a:off x="9049320" y="720"/>
            <a:ext cx="2919960" cy="2364120"/>
          </a:xfrm>
          <a:prstGeom prst="rect">
            <a:avLst/>
          </a:prstGeom>
          <a:noFill/>
          <a:ln w="0">
            <a:noFill/>
          </a:ln>
        </p:spPr>
      </p:pic>
      <p:sp>
        <p:nvSpPr>
          <p:cNvPr id="32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30"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a:t>
            </a:r>
            <a:r>
              <a:rPr b="1" lang="en-US" sz="2100" strike="noStrike" u="none">
                <a:solidFill>
                  <a:srgbClr val="ff0000"/>
                </a:solidFill>
                <a:effectLst/>
                <a:uFillTx/>
                <a:latin typeface="Calibri"/>
                <a:ea typeface="Calibri"/>
              </a:rPr>
              <a:t>AND </a:t>
            </a:r>
            <a:r>
              <a:rPr b="1" lang="en-US" sz="2100" strike="noStrike" u="none">
                <a:solidFill>
                  <a:schemeClr val="dk1"/>
                </a:solidFill>
                <a:effectLst/>
                <a:uFillTx/>
                <a:latin typeface="Calibri"/>
                <a:ea typeface="Calibri"/>
              </a:rPr>
              <a:t>R</a:t>
            </a:r>
            <a:r>
              <a:rPr b="1" lang="en-US" sz="2100" strike="noStrike" u="none">
                <a:solidFill>
                  <a:srgbClr val="ff0000"/>
                </a:solidFill>
                <a:effectLst/>
                <a:uFillTx/>
                <a:latin typeface="Calibri"/>
                <a:ea typeface="Calibri"/>
              </a:rPr>
              <a: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Still skeptical? </a:t>
            </a:r>
            <a:r>
              <a:rPr b="0" lang="en-US" sz="2100" strike="noStrike" u="none">
                <a:solidFill>
                  <a:schemeClr val="dk1"/>
                </a:solidFill>
                <a:effectLst/>
                <a:uFillTx/>
                <a:latin typeface="Calibri"/>
                <a:ea typeface="Calibri"/>
              </a:rPr>
              <a:t>There is an R package, </a:t>
            </a:r>
            <a:r>
              <a:rPr b="1" i="1" lang="en-US" sz="2100" strike="noStrike" u="none">
                <a:solidFill>
                  <a:srgbClr val="0070c0"/>
                </a:solidFill>
                <a:effectLst/>
                <a:uFillTx/>
                <a:latin typeface="Calibri"/>
                <a:ea typeface="Calibri"/>
              </a:rPr>
              <a:t>reticulate</a:t>
            </a:r>
            <a:r>
              <a:rPr b="0" lang="en-US" sz="2100" strike="noStrike" u="none">
                <a:solidFill>
                  <a:schemeClr val="dk1"/>
                </a:solidFill>
                <a:effectLst/>
                <a:uFillTx/>
                <a:latin typeface="Calibri"/>
                <a:ea typeface="Calibri"/>
              </a:rPr>
              <a:t>, that is dedicate exclusively to the relationship between Python and R allowing seamless high-performance interoperability between the two tools.</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package allows</a:t>
            </a:r>
            <a:endParaRPr b="0" lang="en-US" sz="2100" strike="noStrike" u="none">
              <a:solidFill>
                <a:srgbClr val="000000"/>
              </a:solidFill>
              <a:effectLst/>
              <a:uFillTx/>
              <a:latin typeface="Arial"/>
            </a:endParaRPr>
          </a:p>
          <a:p>
            <a:pPr lvl="1" marL="685800" indent="-343080" defTabSz="914400">
              <a:lnSpc>
                <a:spcPct val="90000"/>
              </a:lnSpc>
              <a:spcBef>
                <a:spcPts val="499"/>
              </a:spcBef>
              <a:buClr>
                <a:srgbClr val="000000"/>
              </a:buClr>
              <a:buFont typeface="Arial"/>
              <a:buChar char="•"/>
              <a:tabLst>
                <a:tab algn="l" pos="0"/>
              </a:tabLst>
            </a:pPr>
            <a:r>
              <a:rPr b="0" lang="en-US" sz="2100" strike="noStrike" u="none">
                <a:solidFill>
                  <a:schemeClr val="dk1"/>
                </a:solidFill>
                <a:effectLst/>
                <a:uFillTx/>
                <a:latin typeface="Calibri"/>
                <a:ea typeface="Calibri"/>
              </a:rPr>
              <a:t>Calling Python from R in a variety of ways (e.g. Python scripts, importing Python modules, and using Python interactively within an R session)</a:t>
            </a:r>
            <a:endParaRPr b="0" lang="en-US" sz="2100" strike="noStrike" u="none">
              <a:solidFill>
                <a:srgbClr val="000000"/>
              </a:solidFill>
              <a:effectLst/>
              <a:uFillTx/>
              <a:latin typeface="Arial"/>
            </a:endParaRPr>
          </a:p>
          <a:p>
            <a:pPr lvl="1" marL="685800" indent="-343080" defTabSz="914400">
              <a:lnSpc>
                <a:spcPct val="90000"/>
              </a:lnSpc>
              <a:spcBef>
                <a:spcPts val="499"/>
              </a:spcBef>
              <a:buClr>
                <a:srgbClr val="000000"/>
              </a:buClr>
              <a:buFont typeface="Arial"/>
              <a:buChar char="•"/>
              <a:tabLst>
                <a:tab algn="l" pos="0"/>
              </a:tabLst>
            </a:pPr>
            <a:r>
              <a:rPr b="0" lang="en-US" sz="2100" strike="noStrike" u="none">
                <a:solidFill>
                  <a:schemeClr val="dk1"/>
                </a:solidFill>
                <a:effectLst/>
                <a:uFillTx/>
                <a:latin typeface="Calibri"/>
                <a:ea typeface="Calibri"/>
              </a:rPr>
              <a:t>Translating between R and Python objects (e.g. R and Pandas data frames, R matrices and NumPy arrays).</a:t>
            </a:r>
            <a:endParaRPr b="0" lang="en-US" sz="2100" strike="noStrike" u="none">
              <a:solidFill>
                <a:srgbClr val="000000"/>
              </a:solidFill>
              <a:effectLst/>
              <a:uFillTx/>
              <a:latin typeface="Arial"/>
            </a:endParaRPr>
          </a:p>
          <a:p>
            <a:pPr lvl="1" marL="685800" indent="-343080" defTabSz="914400">
              <a:lnSpc>
                <a:spcPct val="90000"/>
              </a:lnSpc>
              <a:spcBef>
                <a:spcPts val="499"/>
              </a:spcBef>
              <a:buClr>
                <a:srgbClr val="000000"/>
              </a:buClr>
              <a:buFont typeface="Arial"/>
              <a:buChar char="•"/>
              <a:tabLst>
                <a:tab algn="l" pos="0"/>
              </a:tabLst>
            </a:pPr>
            <a:r>
              <a:rPr b="0" lang="en-US" sz="2100" strike="noStrike" u="none">
                <a:solidFill>
                  <a:schemeClr val="dk1"/>
                </a:solidFill>
                <a:effectLst/>
                <a:uFillTx/>
                <a:latin typeface="Calibri"/>
                <a:ea typeface="Calibri"/>
              </a:rPr>
              <a:t>Binding to different versions of Python including virtual environments and Conda environments.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31" name="Picture 7" descr="Logo, company name&#10;&#10;Description automatically generated"/>
          <p:cNvPicPr/>
          <p:nvPr/>
        </p:nvPicPr>
        <p:blipFill>
          <a:blip r:embed="rId2"/>
          <a:stretch/>
        </p:blipFill>
        <p:spPr>
          <a:xfrm>
            <a:off x="9430200" y="547200"/>
            <a:ext cx="1086480" cy="867240"/>
          </a:xfrm>
          <a:prstGeom prst="rect">
            <a:avLst/>
          </a:prstGeom>
          <a:noFill/>
          <a:ln w="0">
            <a:noFill/>
          </a:ln>
        </p:spPr>
      </p:pic>
      <p:pic>
        <p:nvPicPr>
          <p:cNvPr id="332" name="Picture 8" descr="Icon&#10;&#10;Description automatically generated"/>
          <p:cNvPicPr/>
          <p:nvPr/>
        </p:nvPicPr>
        <p:blipFill>
          <a:blip r:embed="rId3"/>
          <a:stretch/>
        </p:blipFill>
        <p:spPr>
          <a:xfrm>
            <a:off x="10813680" y="1361520"/>
            <a:ext cx="677880" cy="690120"/>
          </a:xfrm>
          <a:prstGeom prst="rect">
            <a:avLst/>
          </a:prstGeom>
          <a:noFill/>
          <a:ln w="0">
            <a:noFill/>
          </a:ln>
        </p:spPr>
      </p:pic>
      <p:sp>
        <p:nvSpPr>
          <p:cNvPr id="333" name="PlaceHolder 3"/>
          <p:cNvSpPr>
            <a:spLocks noGrp="1"/>
          </p:cNvSpPr>
          <p:nvPr>
            <p:ph type="ftr" idx="101"/>
          </p:nvPr>
        </p:nvSpPr>
        <p:spPr>
          <a:xfrm>
            <a:off x="85680" y="6380280"/>
            <a:ext cx="12031200" cy="399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RStudio &lt;</a:t>
            </a:r>
            <a:r>
              <a:rPr b="0" lang="en-US" sz="1200" strike="noStrike" u="sng">
                <a:solidFill>
                  <a:schemeClr val="dk1">
                    <a:tint val="75000"/>
                  </a:schemeClr>
                </a:solidFill>
                <a:effectLst/>
                <a:uFillTx/>
                <a:latin typeface="Calibri"/>
                <a:ea typeface="Calibri"/>
                <a:hlinkClick r:id="rId4"/>
              </a:rPr>
              <a:t>https://rstudio.github.io/reticulate/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34" name="Picture 5" descr="A picture containing icon&#10;&#10;Description automatically generated"/>
          <p:cNvPicPr/>
          <p:nvPr/>
        </p:nvPicPr>
        <p:blipFill>
          <a:blip r:embed="rId5"/>
          <a:stretch/>
        </p:blipFill>
        <p:spPr>
          <a:xfrm>
            <a:off x="842400" y="5493240"/>
            <a:ext cx="1285560" cy="892800"/>
          </a:xfrm>
          <a:prstGeom prst="rect">
            <a:avLst/>
          </a:prstGeom>
          <a:noFill/>
          <a:ln w="0">
            <a:noFill/>
          </a:ln>
        </p:spPr>
      </p:pic>
      <p:pic>
        <p:nvPicPr>
          <p:cNvPr id="335" name="Graphic 4" descr="Handshake with solid fill"/>
          <p:cNvPicPr/>
          <p:nvPr/>
        </p:nvPicPr>
        <p:blipFill>
          <a:blip r:embed="rId6">
            <a:extLst>
              <a:ext uri="{96DAC541-7B7A-43D3-8B79-37D633B846F1}">
                <asvg:svgBlip xmlns:asvg="http://schemas.microsoft.com/office/drawing/2016/SVG/main" r:embed="rId7"/>
              </a:ext>
            </a:extLst>
          </a:blip>
          <a:stretch/>
        </p:blipFill>
        <p:spPr>
          <a:xfrm>
            <a:off x="9760680" y="1713240"/>
            <a:ext cx="740160" cy="74016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6" name="Picture 9" descr=""/>
          <p:cNvPicPr/>
          <p:nvPr/>
        </p:nvPicPr>
        <p:blipFill>
          <a:blip r:embed="rId1"/>
          <a:stretch/>
        </p:blipFill>
        <p:spPr>
          <a:xfrm>
            <a:off x="9164880" y="720"/>
            <a:ext cx="2804400" cy="2271960"/>
          </a:xfrm>
          <a:prstGeom prst="rect">
            <a:avLst/>
          </a:prstGeom>
          <a:noFill/>
          <a:ln w="0">
            <a:noFill/>
          </a:ln>
        </p:spPr>
      </p:pic>
      <p:pic>
        <p:nvPicPr>
          <p:cNvPr id="337" name="Picture 7" descr="Logo, company name&#10;&#10;Description automatically generated"/>
          <p:cNvPicPr/>
          <p:nvPr/>
        </p:nvPicPr>
        <p:blipFill>
          <a:blip r:embed="rId2"/>
          <a:stretch/>
        </p:blipFill>
        <p:spPr>
          <a:xfrm>
            <a:off x="9522720" y="547200"/>
            <a:ext cx="1017360" cy="797760"/>
          </a:xfrm>
          <a:prstGeom prst="rect">
            <a:avLst/>
          </a:prstGeom>
          <a:noFill/>
          <a:ln w="0">
            <a:noFill/>
          </a:ln>
        </p:spPr>
      </p:pic>
      <p:pic>
        <p:nvPicPr>
          <p:cNvPr id="338" name="Picture 8" descr="Icon&#10;&#10;Description automatically generated"/>
          <p:cNvPicPr/>
          <p:nvPr/>
        </p:nvPicPr>
        <p:blipFill>
          <a:blip r:embed="rId3"/>
          <a:stretch/>
        </p:blipFill>
        <p:spPr>
          <a:xfrm>
            <a:off x="10744200" y="1361520"/>
            <a:ext cx="747000" cy="759600"/>
          </a:xfrm>
          <a:prstGeom prst="rect">
            <a:avLst/>
          </a:prstGeom>
          <a:noFill/>
          <a:ln w="0">
            <a:noFill/>
          </a:ln>
        </p:spPr>
      </p:pic>
      <p:sp>
        <p:nvSpPr>
          <p:cNvPr id="33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40"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or R?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But if you've really got to pick one due to constraints than use the following points to guide you in your final choice.</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Team/colleagues</a:t>
            </a:r>
            <a:r>
              <a:rPr b="0" lang="en-US" sz="2100" strike="noStrike" u="none">
                <a:solidFill>
                  <a:srgbClr val="000000"/>
                </a:solidFill>
                <a:effectLst/>
                <a:uFillTx/>
                <a:latin typeface="Calibri"/>
                <a:ea typeface="Calibri"/>
              </a:rPr>
              <a:t>, it is wiser to use whatever tools one's team might be using, to enhance collaboration and avoid delays/mistakes.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Task/problem</a:t>
            </a:r>
            <a:r>
              <a:rPr b="0" lang="en-US" sz="2100" strike="noStrike" u="none">
                <a:solidFill>
                  <a:schemeClr val="dk1"/>
                </a:solidFill>
                <a:effectLst/>
                <a:uFillTx/>
                <a:latin typeface="Calibri"/>
                <a:ea typeface="Calibri"/>
              </a:rPr>
              <a:t>, sometimes the goal is visualization and other times it might be deep learning; Python or R can provide better results according to the nature of the problem.</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Constraints</a:t>
            </a:r>
            <a:r>
              <a:rPr b="0" lang="en-US" sz="2100" strike="noStrike" u="none">
                <a:solidFill>
                  <a:schemeClr val="dk1"/>
                </a:solidFill>
                <a:effectLst/>
                <a:uFillTx/>
                <a:latin typeface="Calibri"/>
                <a:ea typeface="Calibri"/>
              </a:rPr>
              <a:t>, to learn a new technology requires time and resources, which should be taken into account when making a choice.</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Standard in industry</a:t>
            </a:r>
            <a:r>
              <a:rPr b="0" lang="en-US" sz="2100" strike="noStrike" u="none">
                <a:solidFill>
                  <a:schemeClr val="dk1"/>
                </a:solidFill>
                <a:effectLst/>
                <a:uFillTx/>
                <a:latin typeface="Calibri"/>
                <a:ea typeface="Calibri"/>
              </a:rPr>
              <a:t>, each industry has its own "preferences", one should prepare accordingly.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Programming experience</a:t>
            </a:r>
            <a:r>
              <a:rPr b="0" lang="en-US" sz="2100" strike="noStrike" u="none">
                <a:solidFill>
                  <a:schemeClr val="dk1"/>
                </a:solidFill>
                <a:effectLst/>
                <a:uFillTx/>
                <a:latin typeface="Calibri"/>
                <a:ea typeface="Calibri"/>
              </a:rPr>
              <a:t>,  Python seems to be easier to learn and understand by newly interested enthusiasts.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41" name="PlaceHolder 3"/>
          <p:cNvSpPr>
            <a:spLocks noGrp="1"/>
          </p:cNvSpPr>
          <p:nvPr>
            <p:ph type="ftr" idx="102"/>
          </p:nvPr>
        </p:nvSpPr>
        <p:spPr>
          <a:xfrm>
            <a:off x="85680" y="6380280"/>
            <a:ext cx="12031200" cy="399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IBM &lt;</a:t>
            </a:r>
            <a:r>
              <a:rPr b="0" lang="en-US" sz="1200" strike="noStrike" u="sng">
                <a:solidFill>
                  <a:schemeClr val="dk1">
                    <a:tint val="75000"/>
                  </a:schemeClr>
                </a:solidFill>
                <a:effectLst/>
                <a:uFillTx/>
                <a:latin typeface="Calibri"/>
                <a:ea typeface="Calibri"/>
                <a:hlinkClick r:id="rId4"/>
              </a:rPr>
              <a:t>https://www.ibm.com/cloud/blog/python-vs-r</a:t>
            </a:r>
            <a:r>
              <a:rPr b="0" lang="en-US" sz="1200" strike="noStrike" u="none">
                <a:solidFill>
                  <a:schemeClr val="dk1">
                    <a:tint val="75000"/>
                  </a:schemeClr>
                </a:solidFill>
                <a:effectLst/>
                <a:uFillTx/>
                <a:latin typeface="Calibri"/>
                <a:ea typeface="Calibri"/>
              </a:rPr>
              <a:t>&gt;; Data Camp &lt;</a:t>
            </a:r>
            <a:r>
              <a:rPr b="0" lang="en-US" sz="1200" strike="noStrike" u="sng">
                <a:solidFill>
                  <a:schemeClr val="dk1">
                    <a:tint val="75000"/>
                  </a:schemeClr>
                </a:solidFill>
                <a:effectLst/>
                <a:uFillTx/>
                <a:latin typeface="Calibri"/>
                <a:ea typeface="Calibri"/>
                <a:hlinkClick r:id="rId5"/>
              </a:rPr>
              <a:t>https://www.datacamp.com/community/tutorials/r-or-python-for-data-analysis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2" name="Picture 9" descr=""/>
          <p:cNvPicPr/>
          <p:nvPr/>
        </p:nvPicPr>
        <p:blipFill>
          <a:blip r:embed="rId1"/>
          <a:stretch/>
        </p:blipFill>
        <p:spPr>
          <a:xfrm>
            <a:off x="8645400" y="12240"/>
            <a:ext cx="3323880" cy="2675880"/>
          </a:xfrm>
          <a:prstGeom prst="rect">
            <a:avLst/>
          </a:prstGeom>
          <a:noFill/>
          <a:ln w="0">
            <a:noFill/>
          </a:ln>
        </p:spPr>
      </p:pic>
      <p:sp>
        <p:nvSpPr>
          <p:cNvPr id="34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Preparation </a:t>
            </a:r>
            <a:endParaRPr b="0" lang="en-US" sz="4400" strike="noStrike" u="none">
              <a:solidFill>
                <a:srgbClr val="000000"/>
              </a:solidFill>
              <a:effectLst/>
              <a:uFillTx/>
              <a:latin typeface="Arial"/>
            </a:endParaRPr>
          </a:p>
        </p:txBody>
      </p:sp>
      <p:sp>
        <p:nvSpPr>
          <p:cNvPr id="344"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Python or R?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sng">
                <a:solidFill>
                  <a:schemeClr val="dk1"/>
                </a:solidFill>
                <a:effectLst/>
                <a:uFillTx/>
                <a:latin typeface="Calibri"/>
                <a:ea typeface="Calibri"/>
                <a:hlinkClick r:id="rId2"/>
              </a:rPr>
              <a:t>https://towardsdatascience.com/matplotlib-vs-ggplot2-c86dd35a9378</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pic>
        <p:nvPicPr>
          <p:cNvPr id="345" name="Picture 7" descr="Logo, company name&#10;&#10;Description automatically generated"/>
          <p:cNvPicPr/>
          <p:nvPr/>
        </p:nvPicPr>
        <p:blipFill>
          <a:blip r:embed="rId3"/>
          <a:stretch/>
        </p:blipFill>
        <p:spPr>
          <a:xfrm>
            <a:off x="9049320" y="512640"/>
            <a:ext cx="1329120" cy="1040400"/>
          </a:xfrm>
          <a:prstGeom prst="rect">
            <a:avLst/>
          </a:prstGeom>
          <a:noFill/>
          <a:ln w="0">
            <a:noFill/>
          </a:ln>
        </p:spPr>
      </p:pic>
      <p:sp>
        <p:nvSpPr>
          <p:cNvPr id="346" name="PlaceHolder 3"/>
          <p:cNvSpPr>
            <a:spLocks noGrp="1"/>
          </p:cNvSpPr>
          <p:nvPr>
            <p:ph type="ftr" idx="103"/>
          </p:nvPr>
        </p:nvSpPr>
        <p:spPr>
          <a:xfrm>
            <a:off x="85680" y="6380280"/>
            <a:ext cx="12031200" cy="399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IBM, </a:t>
            </a:r>
            <a:endParaRPr b="0" lang="en-US" sz="1200" strike="noStrike" u="none">
              <a:solidFill>
                <a:srgbClr val="000000"/>
              </a:solidFill>
              <a:effectLst/>
              <a:uFillTx/>
              <a:latin typeface="Times New Roman"/>
            </a:endParaRPr>
          </a:p>
        </p:txBody>
      </p:sp>
      <p:pic>
        <p:nvPicPr>
          <p:cNvPr id="347" name="Picture 8" descr="Icon&#10;&#10;Description automatically generated"/>
          <p:cNvPicPr/>
          <p:nvPr/>
        </p:nvPicPr>
        <p:blipFill>
          <a:blip r:embed="rId4"/>
          <a:stretch/>
        </p:blipFill>
        <p:spPr>
          <a:xfrm>
            <a:off x="10582560" y="1488600"/>
            <a:ext cx="908640" cy="90972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348"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349" name="PlaceHolder 2"/>
          <p:cNvSpPr>
            <a:spLocks noGrp="1"/>
          </p:cNvSpPr>
          <p:nvPr>
            <p:ph/>
          </p:nvPr>
        </p:nvSpPr>
        <p:spPr>
          <a:xfrm>
            <a:off x="838080" y="1363680"/>
            <a:ext cx="10514520" cy="52477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Further Resources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Python vs R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1"/>
              </a:rPr>
              <a:t>https://www.ibm.com/cloud/blog/python-vs-r</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2"/>
              </a:rPr>
              <a:t>https://www.datacamp.com/tutorial/r-or-python-for-data-analysis</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3"/>
              </a:rPr>
              <a:t>https://www.rstudio.com/blog/r-vs-python-what-s-the-best-for-language-for-data-science/</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4"/>
              </a:rPr>
              <a:t>https://www.capgemini.com/2020/09/do-data-scientists-prefer-r-or-python</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Programming Languages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000" strike="noStrike" u="sng">
                <a:solidFill>
                  <a:schemeClr val="dk1"/>
                </a:solidFill>
                <a:effectLst/>
                <a:uFillTx/>
                <a:latin typeface="Calibri"/>
                <a:ea typeface="Calibri"/>
                <a:hlinkClick r:id="rId5"/>
              </a:rPr>
              <a:t>Popular programming languages</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000" strike="noStrike" u="sng">
                <a:solidFill>
                  <a:schemeClr val="dk1"/>
                </a:solidFill>
                <a:effectLst/>
                <a:uFillTx/>
                <a:latin typeface="Calibri"/>
                <a:ea typeface="Calibri"/>
                <a:hlinkClick r:id="rId6"/>
              </a:rPr>
              <a:t>What is next for R?</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Courses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000" strike="noStrike" u="sng">
                <a:solidFill>
                  <a:schemeClr val="dk1"/>
                </a:solidFill>
                <a:effectLst/>
                <a:uFillTx/>
                <a:latin typeface="Calibri"/>
                <a:ea typeface="Calibri"/>
                <a:hlinkClick r:id="rId7"/>
              </a:rPr>
              <a:t>R Course</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000" strike="noStrike" u="sng">
                <a:solidFill>
                  <a:schemeClr val="dk1"/>
                </a:solidFill>
                <a:effectLst/>
                <a:uFillTx/>
                <a:latin typeface="Calibri"/>
                <a:ea typeface="Calibri"/>
                <a:hlinkClick r:id="rId8"/>
              </a:rPr>
              <a:t>Webinar</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Books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000" strike="noStrike" u="sng">
                <a:solidFill>
                  <a:schemeClr val="dk1"/>
                </a:solidFill>
                <a:effectLst/>
                <a:uFillTx/>
                <a:latin typeface="Calibri"/>
                <a:ea typeface="Calibri"/>
                <a:hlinkClick r:id="rId9"/>
              </a:rPr>
              <a:t>Python</a:t>
            </a:r>
            <a:endParaRPr b="0" lang="en-US" sz="2000" strike="noStrike" u="none">
              <a:solidFill>
                <a:srgbClr val="000000"/>
              </a:solidFill>
              <a:effectLst/>
              <a:uFillTx/>
              <a:latin typeface="Arial"/>
            </a:endParaRPr>
          </a:p>
          <a:p>
            <a:pPr marL="343080"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a:p>
            <a:pPr marL="343080"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pic>
        <p:nvPicPr>
          <p:cNvPr id="350" name="Picture 4" descr="Text, letter&#10;&#10;Description automatically generated"/>
          <p:cNvPicPr/>
          <p:nvPr/>
        </p:nvPicPr>
        <p:blipFill>
          <a:blip r:embed="rId10"/>
          <a:stretch/>
        </p:blipFill>
        <p:spPr>
          <a:xfrm>
            <a:off x="10432440" y="366480"/>
            <a:ext cx="1110600" cy="182772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t="-19994" b="-19994"/>
          </a:stretch>
        </a:blipFill>
      </p:bgPr>
    </p:bg>
    <p:spTree>
      <p:nvGrpSpPr>
        <p:cNvPr id="1" name=""/>
        <p:cNvGrpSpPr/>
        <p:nvPr/>
      </p:nvGrpSpPr>
      <p:grpSpPr>
        <a:xfrm>
          <a:off x="0" y="0"/>
          <a:ext cx="0" cy="0"/>
          <a:chOff x="0" y="0"/>
          <a:chExt cx="0" cy="0"/>
        </a:xfrm>
      </p:grpSpPr>
      <p:pic>
        <p:nvPicPr>
          <p:cNvPr id="351" name="Picture 5" descr="Text&#10;&#10;Description automatically generated"/>
          <p:cNvPicPr/>
          <p:nvPr/>
        </p:nvPicPr>
        <p:blipFill>
          <a:blip r:embed="rId2"/>
          <a:stretch/>
        </p:blipFill>
        <p:spPr>
          <a:xfrm>
            <a:off x="9167040" y="1966680"/>
            <a:ext cx="2742120" cy="118044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2" name="Picture 1" descr="Shape, arrow&#10;&#10;Description automatically generated"/>
          <p:cNvPicPr/>
          <p:nvPr/>
        </p:nvPicPr>
        <p:blipFill>
          <a:blip r:embed="rId1"/>
          <a:stretch/>
        </p:blipFill>
        <p:spPr>
          <a:xfrm>
            <a:off x="573120" y="1458720"/>
            <a:ext cx="11225520" cy="693000"/>
          </a:xfrm>
          <a:prstGeom prst="rect">
            <a:avLst/>
          </a:prstGeom>
          <a:noFill/>
          <a:ln w="0">
            <a:noFill/>
          </a:ln>
        </p:spPr>
      </p:pic>
      <p:sp>
        <p:nvSpPr>
          <p:cNvPr id="353" name="Rectangle 4"/>
          <p:cNvSpPr/>
          <p:nvPr/>
        </p:nvSpPr>
        <p:spPr>
          <a:xfrm>
            <a:off x="6100560" y="1459440"/>
            <a:ext cx="1615320" cy="69156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354" name="Picture 5" descr="Text&#10;&#10;Description automatically generated"/>
          <p:cNvPicPr/>
          <p:nvPr/>
        </p:nvPicPr>
        <p:blipFill>
          <a:blip r:embed="rId2"/>
          <a:stretch/>
        </p:blipFill>
        <p:spPr>
          <a:xfrm>
            <a:off x="3625200" y="3432960"/>
            <a:ext cx="4947480" cy="2138400"/>
          </a:xfrm>
          <a:prstGeom prst="rect">
            <a:avLst/>
          </a:prstGeom>
          <a:noFill/>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l="-996" r="-996"/>
          </a:stretch>
        </a:blipFill>
      </p:bgPr>
    </p:bg>
    <p:spTree>
      <p:nvGrpSpPr>
        <p:cNvPr id="1" name=""/>
        <p:cNvGrpSpPr/>
        <p:nvPr/>
      </p:nvGrpSpPr>
      <p:grpSpPr>
        <a:xfrm>
          <a:off x="0" y="0"/>
          <a:ext cx="0" cy="0"/>
          <a:chOff x="0" y="0"/>
          <a:chExt cx="0" cy="0"/>
        </a:xfrm>
      </p:grpSpPr>
      <p:pic>
        <p:nvPicPr>
          <p:cNvPr id="355" name="Picture 5" descr="Text&#10;&#10;Description automatically generated"/>
          <p:cNvPicPr/>
          <p:nvPr/>
        </p:nvPicPr>
        <p:blipFill>
          <a:blip r:embed="rId2"/>
          <a:stretch/>
        </p:blipFill>
        <p:spPr>
          <a:xfrm>
            <a:off x="8843760" y="1828080"/>
            <a:ext cx="2742120" cy="118044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Exploratory Data Analysis </a:t>
            </a:r>
            <a:endParaRPr b="0" lang="en-US" sz="4400" strike="noStrike" u="none">
              <a:solidFill>
                <a:srgbClr val="000000"/>
              </a:solidFill>
              <a:effectLst/>
              <a:uFillTx/>
              <a:latin typeface="Arial"/>
            </a:endParaRPr>
          </a:p>
        </p:txBody>
      </p:sp>
      <p:sp>
        <p:nvSpPr>
          <p:cNvPr id="357" name="PlaceHolder 2"/>
          <p:cNvSpPr>
            <a:spLocks noGrp="1"/>
          </p:cNvSpPr>
          <p:nvPr>
            <p:ph/>
          </p:nvPr>
        </p:nvSpPr>
        <p:spPr>
          <a:xfrm>
            <a:off x="838080" y="1825560"/>
            <a:ext cx="10514520" cy="435024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Exploratory Data Analysis (EDA)</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58" name="PlaceHolder 3"/>
          <p:cNvSpPr>
            <a:spLocks noGrp="1"/>
          </p:cNvSpPr>
          <p:nvPr>
            <p:ph type="ftr" idx="104"/>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Image cred &lt;</a:t>
            </a:r>
            <a:r>
              <a:rPr b="0" lang="en-US" sz="1200" strike="noStrike" u="sng">
                <a:solidFill>
                  <a:schemeClr val="dk1">
                    <a:tint val="75000"/>
                  </a:schemeClr>
                </a:solidFill>
                <a:effectLst/>
                <a:uFillTx/>
                <a:latin typeface="Calibri"/>
                <a:ea typeface="Calibri"/>
                <a:hlinkClick r:id="rId1"/>
              </a:rPr>
              <a:t>https://en.wikipedia.org/wiki/John_Tukey</a:t>
            </a:r>
            <a:r>
              <a:rPr b="0" lang="en-US" sz="1200" strike="noStrike" u="none">
                <a:solidFill>
                  <a:schemeClr val="dk1">
                    <a:tint val="75000"/>
                  </a:schemeClr>
                </a:solidFill>
                <a:effectLst/>
                <a:uFillTx/>
                <a:latin typeface="Calibri"/>
                <a:ea typeface="Calibri"/>
              </a:rPr>
              <a:t>&gt;; EDA &lt;</a:t>
            </a:r>
            <a:r>
              <a:rPr b="0" lang="en-US" sz="1200" strike="noStrike" u="sng">
                <a:solidFill>
                  <a:schemeClr val="dk1">
                    <a:tint val="75000"/>
                  </a:schemeClr>
                </a:solidFill>
                <a:effectLst/>
                <a:uFillTx/>
                <a:latin typeface="Calibri"/>
                <a:ea typeface="Calibri"/>
                <a:hlinkClick r:id="rId2"/>
              </a:rPr>
              <a:t>http://www.ru.ac.bd/wp-content/uploads/sites/25/2019/03/102_05_01_Tukey-Exploratory-Data-Analysis-1977.pdf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59" name="Picture 5" descr="Text&#10;&#10;Description automatically generated"/>
          <p:cNvPicPr/>
          <p:nvPr/>
        </p:nvPicPr>
        <p:blipFill>
          <a:blip r:embed="rId3"/>
          <a:stretch/>
        </p:blipFill>
        <p:spPr>
          <a:xfrm>
            <a:off x="8613000" y="361800"/>
            <a:ext cx="2742120" cy="1180440"/>
          </a:xfrm>
          <a:prstGeom prst="rect">
            <a:avLst/>
          </a:prstGeom>
          <a:noFill/>
          <a:ln w="0">
            <a:noFill/>
          </a:ln>
        </p:spPr>
      </p:pic>
      <p:sp>
        <p:nvSpPr>
          <p:cNvPr id="360" name="TextBox 5"/>
          <p:cNvSpPr/>
          <p:nvPr/>
        </p:nvSpPr>
        <p:spPr>
          <a:xfrm>
            <a:off x="3711240" y="3997080"/>
            <a:ext cx="8297640" cy="1076040"/>
          </a:xfrm>
          <a:prstGeom prst="rect">
            <a:avLst/>
          </a:prstGeom>
          <a:solidFill>
            <a:schemeClr val="bg1"/>
          </a:solid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0" lang="en-US" sz="3200" strike="noStrike" u="none">
                <a:solidFill>
                  <a:schemeClr val="dk1"/>
                </a:solidFill>
                <a:effectLst/>
                <a:uFillTx/>
                <a:latin typeface="Calibri"/>
              </a:rPr>
              <a:t>"</a:t>
            </a:r>
            <a:r>
              <a:rPr b="1" i="1" lang="en-US" sz="3200" strike="noStrike" u="none">
                <a:solidFill>
                  <a:srgbClr val="ff0000"/>
                </a:solidFill>
                <a:effectLst/>
                <a:uFillTx/>
                <a:latin typeface="Calibri"/>
              </a:rPr>
              <a:t>The greatest value of a picture is when it forces us to notice what we never expected to see</a:t>
            </a:r>
            <a:r>
              <a:rPr b="0" lang="en-US" sz="3200" strike="noStrike" u="none">
                <a:solidFill>
                  <a:srgbClr val="ff0000"/>
                </a:solidFill>
                <a:effectLst/>
                <a:uFillTx/>
                <a:latin typeface="Calibri"/>
              </a:rPr>
              <a:t>.</a:t>
            </a:r>
            <a:r>
              <a:rPr b="0" lang="en-US" sz="3200" strike="noStrike" u="none">
                <a:solidFill>
                  <a:srgbClr val="000000"/>
                </a:solidFill>
                <a:effectLst/>
                <a:uFillTx/>
                <a:latin typeface="Calibri"/>
              </a:rPr>
              <a:t>"</a:t>
            </a:r>
            <a:endParaRPr b="0" lang="en-US" sz="3200" strike="noStrike" u="none">
              <a:solidFill>
                <a:srgbClr val="000000"/>
              </a:solidFill>
              <a:effectLst/>
              <a:uFillTx/>
              <a:latin typeface="Arial"/>
            </a:endParaRPr>
          </a:p>
        </p:txBody>
      </p:sp>
      <p:sp>
        <p:nvSpPr>
          <p:cNvPr id="361" name="TextBox 6"/>
          <p:cNvSpPr/>
          <p:nvPr/>
        </p:nvSpPr>
        <p:spPr>
          <a:xfrm>
            <a:off x="4267440" y="5374800"/>
            <a:ext cx="7386120" cy="5220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2800" strike="noStrike" u="none">
                <a:solidFill>
                  <a:schemeClr val="lt1">
                    <a:lumMod val="50000"/>
                  </a:schemeClr>
                </a:solidFill>
                <a:effectLst/>
                <a:uFillTx/>
                <a:latin typeface="Calibri"/>
              </a:rPr>
              <a:t>John W. Tukey, </a:t>
            </a:r>
            <a:r>
              <a:rPr b="0" i="1" lang="en-US" sz="2800" strike="noStrike" u="none">
                <a:solidFill>
                  <a:schemeClr val="lt1">
                    <a:lumMod val="50000"/>
                  </a:schemeClr>
                </a:solidFill>
                <a:effectLst/>
                <a:uFillTx/>
                <a:latin typeface="Calibri"/>
                <a:ea typeface="Calibri"/>
              </a:rPr>
              <a:t>Exploratory Data Analysis (1976)</a:t>
            </a:r>
            <a:endParaRPr b="0" lang="en-US" sz="2800" strike="noStrike" u="none">
              <a:solidFill>
                <a:srgbClr val="000000"/>
              </a:solidFill>
              <a:effectLst/>
              <a:uFillTx/>
              <a:latin typeface="Arial"/>
            </a:endParaRPr>
          </a:p>
        </p:txBody>
      </p:sp>
      <p:pic>
        <p:nvPicPr>
          <p:cNvPr id="362" name="Picture 8" descr=""/>
          <p:cNvPicPr/>
          <p:nvPr/>
        </p:nvPicPr>
        <p:blipFill>
          <a:blip r:embed="rId4"/>
          <a:stretch/>
        </p:blipFill>
        <p:spPr>
          <a:xfrm>
            <a:off x="841320" y="2575800"/>
            <a:ext cx="2724840" cy="3312000"/>
          </a:xfrm>
          <a:prstGeom prst="rect">
            <a:avLst/>
          </a:prstGeom>
          <a:noFill/>
          <a:ln w="0">
            <a:noFill/>
          </a:ln>
        </p:spPr>
      </p:pic>
      <p:sp>
        <p:nvSpPr>
          <p:cNvPr id="363" name="TextBox 8"/>
          <p:cNvSpPr/>
          <p:nvPr/>
        </p:nvSpPr>
        <p:spPr>
          <a:xfrm>
            <a:off x="3870000" y="2576880"/>
            <a:ext cx="8064720" cy="1060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100" strike="noStrike" u="none">
                <a:solidFill>
                  <a:schemeClr val="dk1"/>
                </a:solidFill>
                <a:effectLst/>
                <a:uFillTx/>
                <a:latin typeface="Calibri"/>
              </a:rPr>
              <a:t>Exploratory data analysis has been promoted by John Tukey since 1970 to encourage statisticians to explore the data, and possibly formulate hypotheses that could lead to new data collection and experiments. </a:t>
            </a:r>
            <a:endParaRPr b="0" lang="en-US" sz="21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365"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What is EDA? (</a:t>
            </a:r>
            <a:r>
              <a:rPr b="0" i="1" lang="en-US" sz="2100" strike="noStrike" u="none">
                <a:solidFill>
                  <a:schemeClr val="dk1"/>
                </a:solidFill>
                <a:effectLst/>
                <a:uFillTx/>
                <a:latin typeface="Calibri"/>
                <a:ea typeface="Calibri"/>
              </a:rPr>
              <a:t>According to Tukey</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Looking at data, and see what it seems to say. It concentrates on simple arithmetic and easy-to-draw pictures. It regards whatever appearances we have recognized as partial descriptions, and tries to look beneath them for new insights. </a:t>
            </a:r>
            <a:r>
              <a:rPr b="0" i="1" lang="en-US" sz="2100" strike="noStrike" u="none">
                <a:solidFill>
                  <a:schemeClr val="dk1"/>
                </a:solidFill>
                <a:effectLst/>
                <a:uFillTx/>
                <a:latin typeface="Calibri"/>
                <a:ea typeface="Calibri"/>
              </a:rPr>
              <a:t>Its concern is with appearance, not with confirmation.</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One should strive to make data more handleable by minds- anything that makes a simpler description possible (e.g. graphics) makes the description more easily handleable.</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Pictures based on exploration of data should force their messages upon us. Pictures that emphasize what we already know --are frequently not worth the space they take.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To learn about data analysis, it is right that each of us try many things that do not work.</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It is important to understand what you CAN DO before learning to measure how WELL you seem to have DONE it.</a:t>
            </a:r>
            <a:r>
              <a:rPr b="0" lang="en-US" sz="2100" strike="noStrike" u="none">
                <a:solidFill>
                  <a:schemeClr val="dk1"/>
                </a:solidFill>
                <a:effectLst/>
                <a:uFillTx/>
                <a:latin typeface="Calibri"/>
                <a:ea typeface="Calibri"/>
              </a:rPr>
              <a:t>" Tukey</a:t>
            </a:r>
            <a:endParaRPr b="0" lang="en-US" sz="2100" strike="noStrike" u="none">
              <a:solidFill>
                <a:srgbClr val="000000"/>
              </a:solidFill>
              <a:effectLst/>
              <a:uFillTx/>
              <a:latin typeface="Arial"/>
            </a:endParaRPr>
          </a:p>
        </p:txBody>
      </p:sp>
      <p:sp>
        <p:nvSpPr>
          <p:cNvPr id="366" name="PlaceHolder 3"/>
          <p:cNvSpPr>
            <a:spLocks noGrp="1"/>
          </p:cNvSpPr>
          <p:nvPr>
            <p:ph type="ftr" idx="105"/>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EDA &lt;</a:t>
            </a:r>
            <a:r>
              <a:rPr b="0" lang="en-US" sz="1200" strike="noStrike" u="sng">
                <a:solidFill>
                  <a:schemeClr val="dk1">
                    <a:tint val="75000"/>
                  </a:schemeClr>
                </a:solidFill>
                <a:effectLst/>
                <a:uFillTx/>
                <a:latin typeface="Calibri"/>
                <a:hlinkClick r:id="rId1"/>
              </a:rPr>
              <a:t>http://www.ru.ac.bd/wp-content/uploads/sites/25/2019/03/102_05_01_Tukey-Exploratory-Data-Analysis-1977.pdf</a:t>
            </a:r>
            <a:r>
              <a:rPr b="0" lang="en-US" sz="1200" strike="noStrike" u="none">
                <a:solidFill>
                  <a:schemeClr val="dk1">
                    <a:tint val="75000"/>
                  </a:schemeClr>
                </a:solidFill>
                <a:effectLst/>
                <a:uFillTx/>
                <a:latin typeface="Calibri"/>
              </a:rPr>
              <a:t>&gt;</a:t>
            </a:r>
            <a:endParaRPr b="0" lang="en-US" sz="1200" strike="noStrike" u="none">
              <a:solidFill>
                <a:srgbClr val="000000"/>
              </a:solidFill>
              <a:effectLst/>
              <a:uFillTx/>
              <a:latin typeface="Times New Roman"/>
            </a:endParaRPr>
          </a:p>
        </p:txBody>
      </p:sp>
      <p:pic>
        <p:nvPicPr>
          <p:cNvPr id="367" name="Picture 7" descr="Chart, scatter chart&#10;&#10;Description automatically generated"/>
          <p:cNvPicPr/>
          <p:nvPr/>
        </p:nvPicPr>
        <p:blipFill>
          <a:blip r:embed="rId2"/>
          <a:stretch/>
        </p:blipFill>
        <p:spPr>
          <a:xfrm>
            <a:off x="8308080" y="366120"/>
            <a:ext cx="3053880" cy="168192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44"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0070c0"/>
                </a:solidFill>
                <a:effectLst/>
                <a:uFillTx/>
                <a:latin typeface="Calibri"/>
                <a:ea typeface="Calibri"/>
              </a:rPr>
              <a:t>Cleaning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Remove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Irrelevant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Data</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45" name="PlaceHolder 3"/>
          <p:cNvSpPr>
            <a:spLocks noGrp="1"/>
          </p:cNvSpPr>
          <p:nvPr>
            <p:ph type="ftr" idx="75"/>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46" name="Picture 6" descr=""/>
          <p:cNvPicPr/>
          <p:nvPr/>
        </p:nvPicPr>
        <p:blipFill>
          <a:blip r:embed="rId3"/>
          <a:stretch/>
        </p:blipFill>
        <p:spPr>
          <a:xfrm>
            <a:off x="9521280" y="359280"/>
            <a:ext cx="1830240" cy="1341360"/>
          </a:xfrm>
          <a:prstGeom prst="rect">
            <a:avLst/>
          </a:prstGeom>
          <a:noFill/>
          <a:ln w="0">
            <a:noFill/>
          </a:ln>
        </p:spPr>
      </p:pic>
      <p:pic>
        <p:nvPicPr>
          <p:cNvPr id="147" name="Picture 8" descr="A picture containing table&#10;&#10;Description automatically generated"/>
          <p:cNvPicPr/>
          <p:nvPr/>
        </p:nvPicPr>
        <p:blipFill>
          <a:blip r:embed="rId4"/>
          <a:stretch/>
        </p:blipFill>
        <p:spPr>
          <a:xfrm>
            <a:off x="2265120" y="2191320"/>
            <a:ext cx="7660440" cy="4321800"/>
          </a:xfrm>
          <a:prstGeom prst="rect">
            <a:avLst/>
          </a:prstGeom>
          <a:noFill/>
          <a:ln w="0">
            <a:noFill/>
          </a:ln>
        </p:spPr>
      </p:pic>
      <p:sp>
        <p:nvSpPr>
          <p:cNvPr id="148" name="Rectangle 4"/>
          <p:cNvSpPr/>
          <p:nvPr/>
        </p:nvSpPr>
        <p:spPr>
          <a:xfrm>
            <a:off x="9372600" y="2194200"/>
            <a:ext cx="504720" cy="42512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369"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What is EDA?</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Exploratory data analysis (</a:t>
            </a:r>
            <a:r>
              <a:rPr b="1" lang="en-US" sz="2100" strike="noStrike" u="none">
                <a:solidFill>
                  <a:schemeClr val="dk1"/>
                </a:solidFill>
                <a:effectLst/>
                <a:uFillTx/>
                <a:latin typeface="Calibri"/>
                <a:ea typeface="Calibri"/>
              </a:rPr>
              <a:t>EDA</a:t>
            </a:r>
            <a:r>
              <a:rPr b="0" lang="en-US" sz="2100" strike="noStrike" u="none">
                <a:solidFill>
                  <a:schemeClr val="dk1"/>
                </a:solidFill>
                <a:effectLst/>
                <a:uFillTx/>
                <a:latin typeface="Calibri"/>
                <a:ea typeface="Calibri"/>
              </a:rPr>
              <a:t>) is an "</a:t>
            </a:r>
            <a:r>
              <a:rPr b="0" i="1" lang="en-US" sz="2100" strike="noStrike" u="none">
                <a:solidFill>
                  <a:schemeClr val="dk1"/>
                </a:solidFill>
                <a:effectLst/>
                <a:uFillTx/>
                <a:latin typeface="Calibri"/>
                <a:ea typeface="Calibri"/>
              </a:rPr>
              <a:t>approach of analyzing data sets to summarize their main characteristics, often using statistical graphics and other data visualization methods.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EDA allows the scientist/researcher to take a bird’s eye view of the data and make some sense of it.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It’s often preceded by the pre-processing phase, but it can often time be done in congruence.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Although specific statistical techniques can be used (e.g. histograms, box plots, scatter plots, ...) , EDA is not a specific set of techniques or a determinate set of procedures.</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EDA can be used to see beyond the formal modeling and thereby contrasts traditional hypothesis testing.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Often, defined as a philosophy- more of an art form than a science.</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70" name="PlaceHolder 3"/>
          <p:cNvSpPr>
            <a:spLocks noGrp="1"/>
          </p:cNvSpPr>
          <p:nvPr>
            <p:ph type="ftr" idx="106"/>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Wiki &lt;</a:t>
            </a:r>
            <a:r>
              <a:rPr b="0" lang="en-US" sz="1200" strike="noStrike" u="sng">
                <a:solidFill>
                  <a:schemeClr val="dk1">
                    <a:tint val="75000"/>
                  </a:schemeClr>
                </a:solidFill>
                <a:effectLst/>
                <a:uFillTx/>
                <a:latin typeface="Calibri"/>
                <a:ea typeface="Calibri"/>
                <a:hlinkClick r:id="rId1"/>
              </a:rPr>
              <a:t>https://en.wikipedia.org/wiki/Exploratory_data_analysis</a:t>
            </a:r>
            <a:r>
              <a:rPr b="0" lang="en-US" sz="1200" strike="noStrike" u="none">
                <a:solidFill>
                  <a:schemeClr val="dk1">
                    <a:tint val="75000"/>
                  </a:schemeClr>
                </a:solidFill>
                <a:effectLst/>
                <a:uFillTx/>
                <a:latin typeface="Calibri"/>
                <a:ea typeface="Calibri"/>
              </a:rPr>
              <a:t>&gt;; Statistics&lt; </a:t>
            </a:r>
            <a:r>
              <a:rPr b="0" lang="en-US" sz="1200" strike="noStrike" u="sng">
                <a:solidFill>
                  <a:schemeClr val="dk1">
                    <a:tint val="75000"/>
                  </a:schemeClr>
                </a:solidFill>
                <a:effectLst/>
                <a:uFillTx/>
                <a:latin typeface="Calibri"/>
                <a:ea typeface="Calibri"/>
                <a:hlinkClick r:id="rId2"/>
              </a:rPr>
              <a:t>https://www.statisticshowto.com/probability-and-statistics/data-analysis/</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Stats Handbook &lt; </a:t>
            </a:r>
            <a:r>
              <a:rPr b="0" lang="en-US" sz="1200" strike="noStrike" u="sng">
                <a:solidFill>
                  <a:schemeClr val="dk1">
                    <a:tint val="75000"/>
                  </a:schemeClr>
                </a:solidFill>
                <a:effectLst/>
                <a:uFillTx/>
                <a:latin typeface="Calibri"/>
                <a:ea typeface="Calibri"/>
                <a:hlinkClick r:id="rId3"/>
              </a:rPr>
              <a:t>https://www.itl.nist.gov/div898/handbook/eda/eda.htm</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71" name="Picture 7" descr="Chart, scatter chart&#10;&#10;Description automatically generated"/>
          <p:cNvPicPr/>
          <p:nvPr/>
        </p:nvPicPr>
        <p:blipFill>
          <a:blip r:embed="rId4"/>
          <a:stretch/>
        </p:blipFill>
        <p:spPr>
          <a:xfrm>
            <a:off x="8308080" y="366120"/>
            <a:ext cx="3053880" cy="168192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373"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What is EDA?</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Most EDA techniques are graphical in nature with a few quantitative techniques. EDA does not impose/force any particular structures on the data (no assumptions). On the contrary,  through the use of graphics, it allows for the data to present its structure and underlying relationships allowing the scientist to open-mindedly explore and gain further insights into future modeling efforts.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particular graphical techniques employed in EDA are often quite simple, consisting of the following techniques: </a:t>
            </a:r>
            <a:endParaRPr b="0" lang="en-US" sz="21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Arial"/>
              <a:buAutoNum type="arabicPeriod"/>
              <a:tabLst>
                <a:tab algn="l" pos="0"/>
              </a:tabLst>
            </a:pPr>
            <a:r>
              <a:rPr b="0" lang="en-US" sz="2100" strike="noStrike" u="none">
                <a:solidFill>
                  <a:schemeClr val="dk1"/>
                </a:solidFill>
                <a:effectLst/>
                <a:uFillTx/>
                <a:latin typeface="Calibri"/>
                <a:ea typeface="Calibri"/>
              </a:rPr>
              <a:t>Plotting the raw data (histograms, probability plots, scatter plots, …).</a:t>
            </a:r>
            <a:endParaRPr b="0" lang="en-US" sz="21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Arial"/>
              <a:buAutoNum type="arabicPeriod"/>
              <a:tabLst>
                <a:tab algn="l" pos="0"/>
              </a:tabLst>
            </a:pPr>
            <a:r>
              <a:rPr b="0" lang="en-US" sz="2100" strike="noStrike" u="none">
                <a:solidFill>
                  <a:schemeClr val="dk1"/>
                </a:solidFill>
                <a:effectLst/>
                <a:uFillTx/>
                <a:latin typeface="Calibri"/>
                <a:ea typeface="Calibri"/>
              </a:rPr>
              <a:t>Plotting simple statistics (mean, median, quartiles)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EDA is primarily used to see what data can reveal beyond the formal modeling , and it can also help determine if the statistical techniques being considered for analysis will be appropriate.</a:t>
            </a:r>
            <a:r>
              <a:rPr b="0" lang="en-US" sz="2100" strike="noStrike" u="none">
                <a:solidFill>
                  <a:schemeClr val="dk1"/>
                </a:solidFill>
                <a:effectLst/>
                <a:uFillTx/>
                <a:latin typeface="Calibri"/>
                <a:ea typeface="Calibri"/>
              </a:rPr>
              <a:t>"- IBM</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74" name="PlaceHolder 3"/>
          <p:cNvSpPr>
            <a:spLocks noGrp="1"/>
          </p:cNvSpPr>
          <p:nvPr>
            <p:ph type="ftr" idx="107"/>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Stats Handbook &lt;</a:t>
            </a:r>
            <a:r>
              <a:rPr b="0" lang="en-US" sz="1200" strike="noStrike" u="sng">
                <a:solidFill>
                  <a:schemeClr val="dk1">
                    <a:tint val="75000"/>
                  </a:schemeClr>
                </a:solidFill>
                <a:effectLst/>
                <a:uFillTx/>
                <a:latin typeface="Calibri"/>
                <a:ea typeface="Calibri"/>
                <a:hlinkClick r:id="rId1"/>
              </a:rPr>
              <a:t>https://www.itl.nist.gov/div898/handbook/eda/section1/eda11.htm</a:t>
            </a:r>
            <a:r>
              <a:rPr b="0" lang="en-US" sz="1200" strike="noStrike" u="none">
                <a:solidFill>
                  <a:schemeClr val="dk1">
                    <a:tint val="75000"/>
                  </a:schemeClr>
                </a:solidFill>
                <a:effectLst/>
                <a:uFillTx/>
                <a:latin typeface="Calibri"/>
                <a:ea typeface="Calibri"/>
              </a:rPr>
              <a:t>&gt;; IBM &lt;</a:t>
            </a:r>
            <a:r>
              <a:rPr b="0" lang="en-US" sz="1200" strike="noStrike" u="sng">
                <a:solidFill>
                  <a:schemeClr val="dk1">
                    <a:tint val="75000"/>
                  </a:schemeClr>
                </a:solidFill>
                <a:effectLst/>
                <a:uFillTx/>
                <a:latin typeface="Calibri"/>
                <a:ea typeface="Calibri"/>
                <a:hlinkClick r:id="rId2"/>
              </a:rPr>
              <a:t>https://www.ibm.com/cloud/learn/exploratory-data-analysis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75" name="Picture 7" descr="Chart, scatter chart&#10;&#10;Description automatically generated"/>
          <p:cNvPicPr/>
          <p:nvPr/>
        </p:nvPicPr>
        <p:blipFill>
          <a:blip r:embed="rId3"/>
          <a:stretch/>
        </p:blipFill>
        <p:spPr>
          <a:xfrm>
            <a:off x="8308080" y="366120"/>
            <a:ext cx="3053880" cy="1681920"/>
          </a:xfrm>
          <a:prstGeom prst="rect">
            <a:avLst/>
          </a:prstGeom>
          <a:no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377"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Why is EDA Important?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Exploratory Data Analysis (EDA) is an approach/philosophy for data analysis that employs a variety of techniques (mostly graphical) to</a:t>
            </a:r>
            <a:endParaRPr b="0" lang="en-US" sz="24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400" strike="noStrike" u="none">
                <a:solidFill>
                  <a:schemeClr val="dk1"/>
                </a:solidFill>
                <a:effectLst/>
                <a:uFillTx/>
                <a:latin typeface="Calibri"/>
                <a:ea typeface="Calibri"/>
              </a:rPr>
              <a:t>Maximize insight into a data set and its underlying structure</a:t>
            </a:r>
            <a:endParaRPr b="0" lang="en-US" sz="24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400" strike="noStrike" u="none">
                <a:solidFill>
                  <a:schemeClr val="dk1"/>
                </a:solidFill>
                <a:effectLst/>
                <a:uFillTx/>
                <a:latin typeface="Calibri"/>
                <a:ea typeface="Calibri"/>
              </a:rPr>
              <a:t>Ask the right questions (hypothesis)</a:t>
            </a:r>
            <a:endParaRPr b="0" lang="en-US" sz="24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400" strike="noStrike" u="none">
                <a:solidFill>
                  <a:schemeClr val="dk1"/>
                </a:solidFill>
                <a:effectLst/>
                <a:uFillTx/>
                <a:latin typeface="Calibri"/>
                <a:ea typeface="Calibri"/>
              </a:rPr>
              <a:t>Find interesting/unexpected relationships </a:t>
            </a:r>
            <a:endParaRPr b="0" lang="en-US" sz="24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400" strike="noStrike" u="none">
                <a:solidFill>
                  <a:schemeClr val="dk1"/>
                </a:solidFill>
                <a:effectLst/>
                <a:uFillTx/>
                <a:latin typeface="Calibri"/>
                <a:ea typeface="Calibri"/>
              </a:rPr>
              <a:t>Avoid making erroneous assumptions &amp; test underlying assumptions (e.g. "is the relationship linear?") </a:t>
            </a:r>
            <a:endParaRPr b="0" lang="en-US" sz="24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400" strike="noStrike" u="none">
                <a:solidFill>
                  <a:schemeClr val="dk1"/>
                </a:solidFill>
                <a:effectLst/>
                <a:uFillTx/>
                <a:latin typeface="Calibri"/>
                <a:ea typeface="Calibri"/>
              </a:rPr>
              <a:t>Discover the important variables (e.g. feature importance) </a:t>
            </a:r>
            <a:endParaRPr b="0" lang="en-US" sz="24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400" strike="noStrike" u="none">
                <a:solidFill>
                  <a:schemeClr val="dk1"/>
                </a:solidFill>
                <a:effectLst/>
                <a:uFillTx/>
                <a:latin typeface="Calibri"/>
                <a:ea typeface="Calibri"/>
              </a:rPr>
              <a:t>Detect mistakes, outliers, influential points, and other anomalies</a:t>
            </a:r>
            <a:endParaRPr b="0" lang="en-US" sz="24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400" strike="noStrike" u="none">
                <a:solidFill>
                  <a:schemeClr val="dk1"/>
                </a:solidFill>
                <a:effectLst/>
                <a:uFillTx/>
                <a:latin typeface="Calibri"/>
                <a:ea typeface="Calibri"/>
              </a:rPr>
              <a:t>Develop parsimonious models- simple &amp; highly predictive models (i.e. Occam's Razor)</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378" name="PlaceHolder 3"/>
          <p:cNvSpPr>
            <a:spLocks noGrp="1"/>
          </p:cNvSpPr>
          <p:nvPr>
            <p:ph type="ftr" idx="108"/>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Stats Handbook &lt;</a:t>
            </a:r>
            <a:r>
              <a:rPr b="0" lang="en-US" sz="1200" strike="noStrike" u="sng">
                <a:solidFill>
                  <a:schemeClr val="dk1">
                    <a:tint val="75000"/>
                  </a:schemeClr>
                </a:solidFill>
                <a:effectLst/>
                <a:uFillTx/>
                <a:latin typeface="Calibri"/>
                <a:ea typeface="Calibri"/>
                <a:hlinkClick r:id="rId1"/>
              </a:rPr>
              <a:t>https://www.itl.nist.gov/div898/handbook/eda/section1/eda11.htm</a:t>
            </a:r>
            <a:r>
              <a:rPr b="0" lang="en-US" sz="1200" strike="noStrike" u="none">
                <a:solidFill>
                  <a:schemeClr val="dk1">
                    <a:tint val="75000"/>
                  </a:schemeClr>
                </a:solidFill>
                <a:effectLst/>
                <a:uFillTx/>
                <a:latin typeface="Calibri"/>
                <a:ea typeface="Calibri"/>
              </a:rPr>
              <a:t>&gt;; IBM &lt;</a:t>
            </a:r>
            <a:r>
              <a:rPr b="0" lang="en-US" sz="1200" strike="noStrike" u="sng">
                <a:solidFill>
                  <a:schemeClr val="dk1">
                    <a:tint val="75000"/>
                  </a:schemeClr>
                </a:solidFill>
                <a:effectLst/>
                <a:uFillTx/>
                <a:latin typeface="Calibri"/>
                <a:ea typeface="Calibri"/>
                <a:hlinkClick r:id="rId2"/>
              </a:rPr>
              <a:t>https://www.ibm.com/cloud/learn/exploratory-data-analysis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79" name="Picture 7" descr="Chart, scatter chart&#10;&#10;Description automatically generated"/>
          <p:cNvPicPr/>
          <p:nvPr/>
        </p:nvPicPr>
        <p:blipFill>
          <a:blip r:embed="rId3"/>
          <a:stretch/>
        </p:blipFill>
        <p:spPr>
          <a:xfrm>
            <a:off x="8308080" y="366120"/>
            <a:ext cx="3053880" cy="168192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0" name="Picture 5" descr="Table&#10;&#10;Description automatically generated"/>
          <p:cNvPicPr/>
          <p:nvPr/>
        </p:nvPicPr>
        <p:blipFill>
          <a:blip r:embed="rId1"/>
          <a:stretch/>
        </p:blipFill>
        <p:spPr>
          <a:xfrm>
            <a:off x="914400" y="2130120"/>
            <a:ext cx="3781080" cy="4502160"/>
          </a:xfrm>
          <a:prstGeom prst="rect">
            <a:avLst/>
          </a:prstGeom>
          <a:noFill/>
          <a:ln w="0">
            <a:noFill/>
          </a:ln>
        </p:spPr>
      </p:pic>
      <p:sp>
        <p:nvSpPr>
          <p:cNvPr id="381"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382"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Is EDA Necessary?</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383" name="PlaceHolder 3"/>
          <p:cNvSpPr>
            <a:spLocks noGrp="1"/>
          </p:cNvSpPr>
          <p:nvPr>
            <p:ph type="ftr" idx="109"/>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Wiki &lt;</a:t>
            </a:r>
            <a:r>
              <a:rPr b="0" lang="en-US" sz="1200" strike="noStrike" u="sng">
                <a:solidFill>
                  <a:schemeClr val="dk1">
                    <a:tint val="75000"/>
                  </a:schemeClr>
                </a:solidFill>
                <a:effectLst/>
                <a:uFillTx/>
                <a:latin typeface="Calibri"/>
                <a:ea typeface="Calibri"/>
                <a:hlinkClick r:id="rId2"/>
              </a:rPr>
              <a:t>https://en.wikipedia.org/wiki/Anscombe%27s_quartet</a:t>
            </a:r>
            <a:r>
              <a:rPr b="0" lang="en-US" sz="1200" strike="noStrike" u="none">
                <a:solidFill>
                  <a:schemeClr val="dk1">
                    <a:tint val="75000"/>
                  </a:schemeClr>
                </a:solidFill>
                <a:effectLst/>
                <a:uFillTx/>
                <a:latin typeface="Calibri"/>
                <a:ea typeface="Calibri"/>
              </a:rPr>
              <a:t>&gt;; Original Paper &lt;</a:t>
            </a:r>
            <a:r>
              <a:rPr b="0" lang="en-US" sz="1200" strike="noStrike" u="sng">
                <a:solidFill>
                  <a:schemeClr val="dk1">
                    <a:tint val="75000"/>
                  </a:schemeClr>
                </a:solidFill>
                <a:effectLst/>
                <a:uFillTx/>
                <a:latin typeface="Calibri"/>
                <a:ea typeface="Calibri"/>
                <a:hlinkClick r:id="rId3"/>
              </a:rPr>
              <a:t>https://www.sjsu.edu/faculty/gerstman/StatPrimer/anscombe1973.pdf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84" name="Picture 7" descr="Chart, scatter chart&#10;&#10;Description automatically generated"/>
          <p:cNvPicPr/>
          <p:nvPr/>
        </p:nvPicPr>
        <p:blipFill>
          <a:blip r:embed="rId4"/>
          <a:stretch/>
        </p:blipFill>
        <p:spPr>
          <a:xfrm>
            <a:off x="8308080" y="366120"/>
            <a:ext cx="3053880" cy="1681920"/>
          </a:xfrm>
          <a:prstGeom prst="rect">
            <a:avLst/>
          </a:prstGeom>
          <a:noFill/>
          <a:ln w="0">
            <a:noFill/>
          </a:ln>
        </p:spPr>
      </p:pic>
      <p:sp>
        <p:nvSpPr>
          <p:cNvPr id="385" name="Rectangle 8"/>
          <p:cNvSpPr/>
          <p:nvPr/>
        </p:nvSpPr>
        <p:spPr>
          <a:xfrm>
            <a:off x="963000" y="2429280"/>
            <a:ext cx="934200" cy="405756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86" name="Rectangle 15"/>
          <p:cNvSpPr/>
          <p:nvPr/>
        </p:nvSpPr>
        <p:spPr>
          <a:xfrm>
            <a:off x="1896480" y="2429280"/>
            <a:ext cx="876960" cy="4064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87" name="Rectangle 16"/>
          <p:cNvSpPr/>
          <p:nvPr/>
        </p:nvSpPr>
        <p:spPr>
          <a:xfrm>
            <a:off x="2772720" y="2429280"/>
            <a:ext cx="934200" cy="40640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88" name="Rectangle 17"/>
          <p:cNvSpPr/>
          <p:nvPr/>
        </p:nvSpPr>
        <p:spPr>
          <a:xfrm>
            <a:off x="3706200" y="2429280"/>
            <a:ext cx="934200" cy="4064040"/>
          </a:xfrm>
          <a:prstGeom prst="rect">
            <a:avLst/>
          </a:prstGeom>
          <a:noFill/>
          <a:ln w="28575">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9" name="Picture 5" descr="Table&#10;&#10;Description automatically generated"/>
          <p:cNvPicPr/>
          <p:nvPr/>
        </p:nvPicPr>
        <p:blipFill>
          <a:blip r:embed="rId1"/>
          <a:stretch/>
        </p:blipFill>
        <p:spPr>
          <a:xfrm>
            <a:off x="914400" y="2130120"/>
            <a:ext cx="3781080" cy="4502160"/>
          </a:xfrm>
          <a:prstGeom prst="rect">
            <a:avLst/>
          </a:prstGeom>
          <a:noFill/>
          <a:ln w="0">
            <a:noFill/>
          </a:ln>
        </p:spPr>
      </p:pic>
      <p:sp>
        <p:nvSpPr>
          <p:cNvPr id="390"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391"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Is EDA Necessary?</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392" name="PlaceHolder 3"/>
          <p:cNvSpPr>
            <a:spLocks noGrp="1"/>
          </p:cNvSpPr>
          <p:nvPr>
            <p:ph type="ftr" idx="110"/>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Wiki &lt;</a:t>
            </a:r>
            <a:r>
              <a:rPr b="0" lang="en-US" sz="1200" strike="noStrike" u="sng">
                <a:solidFill>
                  <a:schemeClr val="dk1">
                    <a:tint val="75000"/>
                  </a:schemeClr>
                </a:solidFill>
                <a:effectLst/>
                <a:uFillTx/>
                <a:latin typeface="Calibri"/>
                <a:ea typeface="Calibri"/>
                <a:hlinkClick r:id="rId2"/>
              </a:rPr>
              <a:t>https://en.wikipedia.org/wiki/Anscombe%27s_quartet</a:t>
            </a:r>
            <a:r>
              <a:rPr b="0" lang="en-US" sz="1200" strike="noStrike" u="none">
                <a:solidFill>
                  <a:schemeClr val="dk1">
                    <a:tint val="75000"/>
                  </a:schemeClr>
                </a:solidFill>
                <a:effectLst/>
                <a:uFillTx/>
                <a:latin typeface="Calibri"/>
                <a:ea typeface="Calibri"/>
              </a:rPr>
              <a:t>&gt;; Original Paper &lt;</a:t>
            </a:r>
            <a:r>
              <a:rPr b="0" lang="en-US" sz="1200" strike="noStrike" u="sng">
                <a:solidFill>
                  <a:schemeClr val="dk1">
                    <a:tint val="75000"/>
                  </a:schemeClr>
                </a:solidFill>
                <a:effectLst/>
                <a:uFillTx/>
                <a:latin typeface="Calibri"/>
                <a:ea typeface="Calibri"/>
                <a:hlinkClick r:id="rId3"/>
              </a:rPr>
              <a:t>https://www.sjsu.edu/faculty/gerstman/StatPrimer/anscombe1973.pdf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93" name="Picture 7" descr="Chart, scatter chart&#10;&#10;Description automatically generated"/>
          <p:cNvPicPr/>
          <p:nvPr/>
        </p:nvPicPr>
        <p:blipFill>
          <a:blip r:embed="rId4"/>
          <a:stretch/>
        </p:blipFill>
        <p:spPr>
          <a:xfrm>
            <a:off x="8308080" y="366120"/>
            <a:ext cx="3053880" cy="1681920"/>
          </a:xfrm>
          <a:prstGeom prst="rect">
            <a:avLst/>
          </a:prstGeom>
          <a:noFill/>
          <a:ln w="0">
            <a:noFill/>
          </a:ln>
        </p:spPr>
      </p:pic>
      <p:sp>
        <p:nvSpPr>
          <p:cNvPr id="394" name="TextBox 14"/>
          <p:cNvSpPr/>
          <p:nvPr/>
        </p:nvSpPr>
        <p:spPr>
          <a:xfrm>
            <a:off x="5197680" y="5809680"/>
            <a:ext cx="505116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X &amp; Y are the </a:t>
            </a:r>
            <a:r>
              <a:rPr b="1" i="1" lang="en-US" sz="1800" strike="noStrike" u="none">
                <a:solidFill>
                  <a:srgbClr val="ff0000"/>
                </a:solidFill>
                <a:effectLst/>
                <a:highlight>
                  <a:srgbClr val="ffff00"/>
                </a:highlight>
                <a:uFillTx/>
                <a:latin typeface="Calibri"/>
              </a:rPr>
              <a:t>SAME</a:t>
            </a:r>
            <a:r>
              <a:rPr b="1" i="1" lang="en-US" sz="1800" strike="noStrike" u="none">
                <a:solidFill>
                  <a:srgbClr val="ff0000"/>
                </a:solidFill>
                <a:effectLst/>
                <a:uFillTx/>
                <a:latin typeface="Calibri"/>
              </a:rPr>
              <a:t> from a statistical point of view.</a:t>
            </a:r>
            <a:endParaRPr b="0" lang="en-US" sz="1800" strike="noStrike" u="none">
              <a:solidFill>
                <a:srgbClr val="000000"/>
              </a:solidFill>
              <a:effectLst/>
              <a:uFillTx/>
              <a:latin typeface="Arial"/>
            </a:endParaRPr>
          </a:p>
        </p:txBody>
      </p:sp>
      <p:graphicFrame>
        <p:nvGraphicFramePr>
          <p:cNvPr id="395" name="Table 8"/>
          <p:cNvGraphicFramePr/>
          <p:nvPr/>
        </p:nvGraphicFramePr>
        <p:xfrm>
          <a:off x="5024880" y="2431080"/>
          <a:ext cx="5445000" cy="2966400"/>
        </p:xfrm>
        <a:graphic>
          <a:graphicData uri="http://schemas.openxmlformats.org/drawingml/2006/table">
            <a:tbl>
              <a:tblPr/>
              <a:tblGrid>
                <a:gridCol w="2722680"/>
                <a:gridCol w="2722680"/>
              </a:tblGrid>
              <a:tr h="370800">
                <a:tc>
                  <a:txBody>
                    <a:bodyPr anchor="t">
                      <a:noAutofit/>
                    </a:bodyPr>
                    <a:p>
                      <a:pPr defTabSz="914400">
                        <a:lnSpc>
                          <a:spcPct val="100000"/>
                        </a:lnSpc>
                      </a:pPr>
                      <a:r>
                        <a:rPr b="1" lang="en-US" sz="1800" strike="noStrike" u="none">
                          <a:solidFill>
                            <a:schemeClr val="lt1"/>
                          </a:solidFill>
                          <a:effectLst/>
                          <a:uFillTx/>
                          <a:latin typeface="Calibri"/>
                        </a:rPr>
                        <a:t>Descriptive Statistic</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Value</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Mean of X</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9</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Mean of Y</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7.50</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STD of X</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3.32</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STD of Y</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2.03</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Regression line Y on X</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y=3.00 +0.50x</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Correlation</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0.82</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R^2</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0.67</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
        <p:nvSpPr>
          <p:cNvPr id="396" name="Rectangle 8"/>
          <p:cNvSpPr/>
          <p:nvPr/>
        </p:nvSpPr>
        <p:spPr>
          <a:xfrm>
            <a:off x="963000" y="2429280"/>
            <a:ext cx="934200" cy="405756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97" name="Rectangle 15"/>
          <p:cNvSpPr/>
          <p:nvPr/>
        </p:nvSpPr>
        <p:spPr>
          <a:xfrm>
            <a:off x="1896480" y="2429280"/>
            <a:ext cx="876960" cy="4064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98" name="Rectangle 16"/>
          <p:cNvSpPr/>
          <p:nvPr/>
        </p:nvSpPr>
        <p:spPr>
          <a:xfrm>
            <a:off x="2772720" y="2429280"/>
            <a:ext cx="934200" cy="40640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99" name="Rectangle 17"/>
          <p:cNvSpPr/>
          <p:nvPr/>
        </p:nvSpPr>
        <p:spPr>
          <a:xfrm>
            <a:off x="3706200" y="2429280"/>
            <a:ext cx="934200" cy="4064040"/>
          </a:xfrm>
          <a:prstGeom prst="rect">
            <a:avLst/>
          </a:prstGeom>
          <a:noFill/>
          <a:ln w="28575">
            <a:solidFill>
              <a:srgbClr val="0d0d0d"/>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0" name="Picture 4" descr="Chart, scatter chart&#10;&#10;Description automatically generated"/>
          <p:cNvPicPr/>
          <p:nvPr/>
        </p:nvPicPr>
        <p:blipFill>
          <a:blip r:embed="rId1"/>
          <a:stretch/>
        </p:blipFill>
        <p:spPr>
          <a:xfrm>
            <a:off x="2194920" y="1679040"/>
            <a:ext cx="3877920" cy="2589840"/>
          </a:xfrm>
          <a:prstGeom prst="rect">
            <a:avLst/>
          </a:prstGeom>
          <a:noFill/>
          <a:ln w="0">
            <a:noFill/>
          </a:ln>
        </p:spPr>
      </p:pic>
      <p:sp>
        <p:nvSpPr>
          <p:cNvPr id="401"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02" name="PlaceHolder 2"/>
          <p:cNvSpPr>
            <a:spLocks noGrp="1"/>
          </p:cNvSpPr>
          <p:nvPr>
            <p:ph/>
          </p:nvPr>
        </p:nvSpPr>
        <p:spPr>
          <a:xfrm>
            <a:off x="837000" y="1340640"/>
            <a:ext cx="5078880" cy="3178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Is EDA Necessary?</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403" name="PlaceHolder 3"/>
          <p:cNvSpPr>
            <a:spLocks noGrp="1"/>
          </p:cNvSpPr>
          <p:nvPr>
            <p:ph type="ftr" idx="111"/>
          </p:nvPr>
        </p:nvSpPr>
        <p:spPr>
          <a:xfrm>
            <a:off x="-720" y="6662520"/>
            <a:ext cx="12055320" cy="157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GitHub Code &lt;</a:t>
            </a:r>
            <a:r>
              <a:rPr b="0" lang="en-US" sz="1200" strike="noStrike" u="sng">
                <a:solidFill>
                  <a:schemeClr val="dk1">
                    <a:tint val="75000"/>
                  </a:schemeClr>
                </a:solidFill>
                <a:effectLst/>
                <a:uFillTx/>
                <a:latin typeface="Calibri"/>
                <a:ea typeface="Calibri"/>
                <a:hlinkClick r:id="rId2"/>
              </a:rPr>
              <a:t>https://github.com/mzanaj/NIH-Machine-Learning/blob/main/EDA/Anscombe%20Quartet%20.ipynb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04" name="Picture 7" descr="Chart, scatter chart&#10;&#10;Description automatically generated"/>
          <p:cNvPicPr/>
          <p:nvPr/>
        </p:nvPicPr>
        <p:blipFill>
          <a:blip r:embed="rId3"/>
          <a:stretch/>
        </p:blipFill>
        <p:spPr>
          <a:xfrm>
            <a:off x="9311400" y="366120"/>
            <a:ext cx="2050560" cy="1129320"/>
          </a:xfrm>
          <a:prstGeom prst="rect">
            <a:avLst/>
          </a:prstGeom>
          <a:noFill/>
          <a:ln w="0">
            <a:noFill/>
          </a:ln>
        </p:spPr>
      </p:pic>
      <p:pic>
        <p:nvPicPr>
          <p:cNvPr id="405" name="Picture 5" descr="Chart, scatter chart&#10;&#10;Description automatically generated"/>
          <p:cNvPicPr/>
          <p:nvPr/>
        </p:nvPicPr>
        <p:blipFill>
          <a:blip r:embed="rId4"/>
          <a:stretch/>
        </p:blipFill>
        <p:spPr>
          <a:xfrm>
            <a:off x="5839920" y="1620720"/>
            <a:ext cx="3877920" cy="2589840"/>
          </a:xfrm>
          <a:prstGeom prst="rect">
            <a:avLst/>
          </a:prstGeom>
          <a:noFill/>
          <a:ln w="0">
            <a:noFill/>
          </a:ln>
        </p:spPr>
      </p:pic>
      <p:pic>
        <p:nvPicPr>
          <p:cNvPr id="406" name="Picture 6" descr="Chart, scatter chart&#10;&#10;Description automatically generated"/>
          <p:cNvPicPr/>
          <p:nvPr/>
        </p:nvPicPr>
        <p:blipFill>
          <a:blip r:embed="rId5"/>
          <a:stretch/>
        </p:blipFill>
        <p:spPr>
          <a:xfrm>
            <a:off x="2217960" y="4079160"/>
            <a:ext cx="3877920" cy="2589840"/>
          </a:xfrm>
          <a:prstGeom prst="rect">
            <a:avLst/>
          </a:prstGeom>
          <a:noFill/>
          <a:ln w="0">
            <a:noFill/>
          </a:ln>
        </p:spPr>
      </p:pic>
      <p:pic>
        <p:nvPicPr>
          <p:cNvPr id="407" name="Picture 7" descr="Chart, line chart&#10;&#10;Description automatically generated"/>
          <p:cNvPicPr/>
          <p:nvPr/>
        </p:nvPicPr>
        <p:blipFill>
          <a:blip r:embed="rId6"/>
          <a:stretch/>
        </p:blipFill>
        <p:spPr>
          <a:xfrm>
            <a:off x="5839920" y="4033080"/>
            <a:ext cx="3877920" cy="2589840"/>
          </a:xfrm>
          <a:prstGeom prst="rect">
            <a:avLst/>
          </a:prstGeom>
          <a:noFill/>
          <a:ln w="0">
            <a:noFill/>
          </a:ln>
        </p:spPr>
      </p:pic>
      <p:sp>
        <p:nvSpPr>
          <p:cNvPr id="408" name="Rectangle 21"/>
          <p:cNvSpPr/>
          <p:nvPr/>
        </p:nvSpPr>
        <p:spPr>
          <a:xfrm>
            <a:off x="2353680" y="1687320"/>
            <a:ext cx="3612600" cy="245304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409" name="Rectangle 22"/>
          <p:cNvSpPr/>
          <p:nvPr/>
        </p:nvSpPr>
        <p:spPr>
          <a:xfrm>
            <a:off x="5967360" y="1687320"/>
            <a:ext cx="3612600" cy="2453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410" name="Rectangle 23"/>
          <p:cNvSpPr/>
          <p:nvPr/>
        </p:nvSpPr>
        <p:spPr>
          <a:xfrm>
            <a:off x="2353680" y="4146480"/>
            <a:ext cx="3612600" cy="24530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411" name="Rectangle 24"/>
          <p:cNvSpPr/>
          <p:nvPr/>
        </p:nvSpPr>
        <p:spPr>
          <a:xfrm>
            <a:off x="5967360" y="4138920"/>
            <a:ext cx="3612600" cy="2453040"/>
          </a:xfrm>
          <a:prstGeom prst="rect">
            <a:avLst/>
          </a:prstGeom>
          <a:noFill/>
          <a:ln w="28575">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Exploratory Data Analysis </a:t>
            </a:r>
            <a:endParaRPr b="0" lang="en-US" sz="4400" strike="noStrike" u="none">
              <a:solidFill>
                <a:srgbClr val="000000"/>
              </a:solidFill>
              <a:effectLst/>
              <a:uFillTx/>
              <a:latin typeface="Arial"/>
            </a:endParaRPr>
          </a:p>
        </p:txBody>
      </p:sp>
      <p:sp>
        <p:nvSpPr>
          <p:cNvPr id="413"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Is EDA Necessary?</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414" name="PlaceHolder 3"/>
          <p:cNvSpPr>
            <a:spLocks noGrp="1"/>
          </p:cNvSpPr>
          <p:nvPr>
            <p:ph type="ftr" idx="112"/>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Article &lt;</a:t>
            </a:r>
            <a:r>
              <a:rPr b="0" lang="en-US" sz="1200" strike="noStrike" u="sng">
                <a:solidFill>
                  <a:schemeClr val="dk1">
                    <a:tint val="75000"/>
                  </a:schemeClr>
                </a:solidFill>
                <a:effectLst/>
                <a:uFillTx/>
                <a:latin typeface="Calibri"/>
                <a:ea typeface="Calibri"/>
                <a:hlinkClick r:id="rId1"/>
              </a:rPr>
              <a:t>http://www.thefunctionalart.com/2016/08/download-datasaurus-never-trust-summary.html</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Dataset &lt;</a:t>
            </a:r>
            <a:r>
              <a:rPr b="0" lang="en-US" sz="1200" strike="noStrike" u="sng">
                <a:solidFill>
                  <a:schemeClr val="dk1">
                    <a:tint val="75000"/>
                  </a:schemeClr>
                </a:solidFill>
                <a:effectLst/>
                <a:uFillTx/>
                <a:latin typeface="Calibri"/>
                <a:ea typeface="Calibri"/>
                <a:hlinkClick r:id="rId2"/>
              </a:rPr>
              <a:t>https://www.dropbox.com/sh/xaxpz3pm5r5awes/AADUbGVagF9i4RmM9JkPtviEa?dl=0</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15" name="Picture 7" descr="Chart, scatter chart&#10;&#10;Description automatically generated"/>
          <p:cNvPicPr/>
          <p:nvPr/>
        </p:nvPicPr>
        <p:blipFill>
          <a:blip r:embed="rId3"/>
          <a:stretch/>
        </p:blipFill>
        <p:spPr>
          <a:xfrm>
            <a:off x="8308080" y="366120"/>
            <a:ext cx="3053880" cy="1681920"/>
          </a:xfrm>
          <a:prstGeom prst="rect">
            <a:avLst/>
          </a:prstGeom>
          <a:noFill/>
          <a:ln w="0">
            <a:noFill/>
          </a:ln>
        </p:spPr>
      </p:pic>
      <p:graphicFrame>
        <p:nvGraphicFramePr>
          <p:cNvPr id="416" name="Table 8"/>
          <p:cNvGraphicFramePr/>
          <p:nvPr/>
        </p:nvGraphicFramePr>
        <p:xfrm>
          <a:off x="822600" y="2454120"/>
          <a:ext cx="3631320" cy="2595600"/>
        </p:xfrm>
        <a:graphic>
          <a:graphicData uri="http://schemas.openxmlformats.org/drawingml/2006/table">
            <a:tbl>
              <a:tblPr/>
              <a:tblGrid>
                <a:gridCol w="2177280"/>
                <a:gridCol w="1454400"/>
              </a:tblGrid>
              <a:tr h="370800">
                <a:tc>
                  <a:txBody>
                    <a:bodyPr anchor="t">
                      <a:noAutofit/>
                    </a:bodyPr>
                    <a:p>
                      <a:pPr defTabSz="914400">
                        <a:lnSpc>
                          <a:spcPct val="100000"/>
                        </a:lnSpc>
                      </a:pPr>
                      <a:r>
                        <a:rPr b="1" lang="en-US" sz="1800" strike="noStrike" u="none">
                          <a:solidFill>
                            <a:schemeClr val="lt1"/>
                          </a:solidFill>
                          <a:effectLst/>
                          <a:uFillTx/>
                          <a:latin typeface="Calibri"/>
                        </a:rPr>
                        <a:t>Descriptive Statistic</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Value</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Sample size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142</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Mean of X</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54.26</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Mean of Y</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47.83</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STD of X</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16.77</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STD of Y</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26.94</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Correlation</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-0.006</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Exploratory Data Analysis </a:t>
            </a:r>
            <a:endParaRPr b="0" lang="en-US" sz="4400" strike="noStrike" u="none">
              <a:solidFill>
                <a:srgbClr val="000000"/>
              </a:solidFill>
              <a:effectLst/>
              <a:uFillTx/>
              <a:latin typeface="Arial"/>
            </a:endParaRPr>
          </a:p>
        </p:txBody>
      </p:sp>
      <p:sp>
        <p:nvSpPr>
          <p:cNvPr id="418"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Is EDA Necessary?</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419" name="PlaceHolder 3"/>
          <p:cNvSpPr>
            <a:spLocks noGrp="1"/>
          </p:cNvSpPr>
          <p:nvPr>
            <p:ph type="ftr" idx="113"/>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Article &lt;</a:t>
            </a:r>
            <a:r>
              <a:rPr b="0" lang="en-US" sz="1200" strike="noStrike" u="sng">
                <a:solidFill>
                  <a:schemeClr val="dk1">
                    <a:tint val="75000"/>
                  </a:schemeClr>
                </a:solidFill>
                <a:effectLst/>
                <a:uFillTx/>
                <a:latin typeface="Calibri"/>
                <a:ea typeface="Calibri"/>
                <a:hlinkClick r:id="rId1"/>
              </a:rPr>
              <a:t>http://www.thefunctionalart.com/2016/08/download-datasaurus-never-trust-summary.html</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Dataset &lt;</a:t>
            </a:r>
            <a:r>
              <a:rPr b="0" lang="en-US" sz="1200" strike="noStrike" u="sng">
                <a:solidFill>
                  <a:schemeClr val="dk1">
                    <a:tint val="75000"/>
                  </a:schemeClr>
                </a:solidFill>
                <a:effectLst/>
                <a:uFillTx/>
                <a:latin typeface="Calibri"/>
                <a:ea typeface="Calibri"/>
                <a:hlinkClick r:id="rId2"/>
              </a:rPr>
              <a:t>https://www.dropbox.com/sh/xaxpz3pm5r5awes/AADUbGVagF9i4RmM9JkPtviEa?dl=0</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20" name="Picture 7" descr="Chart, scatter chart&#10;&#10;Description automatically generated"/>
          <p:cNvPicPr/>
          <p:nvPr/>
        </p:nvPicPr>
        <p:blipFill>
          <a:blip r:embed="rId3"/>
          <a:stretch/>
        </p:blipFill>
        <p:spPr>
          <a:xfrm>
            <a:off x="8308080" y="366120"/>
            <a:ext cx="3053880" cy="1681920"/>
          </a:xfrm>
          <a:prstGeom prst="rect">
            <a:avLst/>
          </a:prstGeom>
          <a:noFill/>
          <a:ln w="0">
            <a:noFill/>
          </a:ln>
        </p:spPr>
      </p:pic>
      <p:pic>
        <p:nvPicPr>
          <p:cNvPr id="421" name="Picture 7" descr="Chart, scatter chart&#10;&#10;Description automatically generated"/>
          <p:cNvPicPr/>
          <p:nvPr/>
        </p:nvPicPr>
        <p:blipFill>
          <a:blip r:embed="rId4"/>
          <a:stretch/>
        </p:blipFill>
        <p:spPr>
          <a:xfrm>
            <a:off x="4885920" y="2400480"/>
            <a:ext cx="4935600" cy="3406680"/>
          </a:xfrm>
          <a:prstGeom prst="rect">
            <a:avLst/>
          </a:prstGeom>
          <a:noFill/>
          <a:ln w="0">
            <a:noFill/>
          </a:ln>
        </p:spPr>
      </p:pic>
      <p:graphicFrame>
        <p:nvGraphicFramePr>
          <p:cNvPr id="422" name="Table 8"/>
          <p:cNvGraphicFramePr/>
          <p:nvPr/>
        </p:nvGraphicFramePr>
        <p:xfrm>
          <a:off x="822600" y="2454120"/>
          <a:ext cx="3631320" cy="2595600"/>
        </p:xfrm>
        <a:graphic>
          <a:graphicData uri="http://schemas.openxmlformats.org/drawingml/2006/table">
            <a:tbl>
              <a:tblPr/>
              <a:tblGrid>
                <a:gridCol w="2177280"/>
                <a:gridCol w="1454400"/>
              </a:tblGrid>
              <a:tr h="370800">
                <a:tc>
                  <a:txBody>
                    <a:bodyPr anchor="t">
                      <a:noAutofit/>
                    </a:bodyPr>
                    <a:p>
                      <a:pPr defTabSz="914400">
                        <a:lnSpc>
                          <a:spcPct val="100000"/>
                        </a:lnSpc>
                      </a:pPr>
                      <a:r>
                        <a:rPr b="1" lang="en-US" sz="1800" strike="noStrike" u="none">
                          <a:solidFill>
                            <a:schemeClr val="lt1"/>
                          </a:solidFill>
                          <a:effectLst/>
                          <a:uFillTx/>
                          <a:latin typeface="Calibri"/>
                        </a:rPr>
                        <a:t>Descriptive Statistic</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Value</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Sample size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142</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Mean of X</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54.26</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Mean of Y</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47.83</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STD of X</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16.77</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STD of Y</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26.94</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800">
                <a:tc>
                  <a:txBody>
                    <a:bodyPr anchor="t">
                      <a:noAutofit/>
                    </a:bodyPr>
                    <a:p>
                      <a:pPr defTabSz="914400">
                        <a:lnSpc>
                          <a:spcPct val="100000"/>
                        </a:lnSpc>
                      </a:pPr>
                      <a:r>
                        <a:rPr b="1" lang="en-US" sz="1800" strike="noStrike" u="none">
                          <a:solidFill>
                            <a:schemeClr val="dk1"/>
                          </a:solidFill>
                          <a:effectLst/>
                          <a:uFillTx/>
                          <a:latin typeface="Calibri"/>
                        </a:rPr>
                        <a:t>Correlation</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-0.006</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sp>
        <p:nvSpPr>
          <p:cNvPr id="423" name="TextBox 3"/>
          <p:cNvSpPr/>
          <p:nvPr/>
        </p:nvSpPr>
        <p:spPr>
          <a:xfrm>
            <a:off x="1757160" y="5913720"/>
            <a:ext cx="866484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trike="noStrike" u="none">
                <a:solidFill>
                  <a:schemeClr val="dk1"/>
                </a:solidFill>
                <a:effectLst/>
                <a:uFillTx/>
                <a:latin typeface="Calibri"/>
              </a:rPr>
              <a:t>"</a:t>
            </a:r>
            <a:r>
              <a:rPr b="1" i="1" lang="en-US" sz="1800" strike="noStrike" u="none">
                <a:solidFill>
                  <a:srgbClr val="ff0000"/>
                </a:solidFill>
                <a:effectLst/>
                <a:uFillTx/>
                <a:latin typeface="Calibri"/>
              </a:rPr>
              <a:t>Never trust summary statistics alone; always visualize your data.</a:t>
            </a:r>
            <a:r>
              <a:rPr b="0" lang="en-US" sz="1800" strike="noStrike" u="none">
                <a:solidFill>
                  <a:schemeClr val="dk1"/>
                </a:solidFill>
                <a:effectLst/>
                <a:uFillTx/>
                <a:latin typeface="Calibri"/>
              </a:rPr>
              <a:t>"-</a:t>
            </a:r>
            <a:r>
              <a:rPr b="1" lang="en-US" sz="1800" strike="noStrike" u="none">
                <a:solidFill>
                  <a:schemeClr val="dk1"/>
                </a:solidFill>
                <a:effectLst/>
                <a:uFillTx/>
                <a:latin typeface="Calibri"/>
              </a:rPr>
              <a:t> Alberto Cairo</a:t>
            </a:r>
            <a:endParaRPr b="0" lang="en-US" sz="1800" strike="noStrike" u="none">
              <a:solidFill>
                <a:srgbClr val="000000"/>
              </a:solidFill>
              <a:effectLst/>
              <a:uFillTx/>
              <a:latin typeface="Arial"/>
            </a:endParaRPr>
          </a:p>
        </p:txBody>
      </p:sp>
      <p:sp>
        <p:nvSpPr>
          <p:cNvPr id="424" name="TextBox 7"/>
          <p:cNvSpPr/>
          <p:nvPr/>
        </p:nvSpPr>
        <p:spPr>
          <a:xfrm>
            <a:off x="6945480" y="2038680"/>
            <a:ext cx="274212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dk1"/>
                </a:solidFill>
                <a:effectLst/>
                <a:uFillTx/>
                <a:latin typeface="Calibri"/>
                <a:ea typeface="Calibri"/>
              </a:rPr>
              <a:t>Anscombosaurus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Exploratory Data Analysis </a:t>
            </a:r>
            <a:endParaRPr b="0" lang="en-US" sz="4400" strike="noStrike" u="none">
              <a:solidFill>
                <a:srgbClr val="000000"/>
              </a:solidFill>
              <a:effectLst/>
              <a:uFillTx/>
              <a:latin typeface="Arial"/>
            </a:endParaRPr>
          </a:p>
        </p:txBody>
      </p:sp>
      <p:sp>
        <p:nvSpPr>
          <p:cNvPr id="426" name="PlaceHolder 2"/>
          <p:cNvSpPr>
            <a:spLocks noGrp="1"/>
          </p:cNvSpPr>
          <p:nvPr>
            <p:ph/>
          </p:nvPr>
        </p:nvSpPr>
        <p:spPr>
          <a:xfrm>
            <a:off x="838080" y="167544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Is EDA Necessary?</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427" name="PlaceHolder 3"/>
          <p:cNvSpPr>
            <a:spLocks noGrp="1"/>
          </p:cNvSpPr>
          <p:nvPr>
            <p:ph type="ftr" idx="114"/>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The Datasaurus Dozen &lt;</a:t>
            </a:r>
            <a:r>
              <a:rPr b="0" lang="en-US" sz="1200" strike="noStrike" u="sng">
                <a:solidFill>
                  <a:schemeClr val="dk1">
                    <a:tint val="75000"/>
                  </a:schemeClr>
                </a:solidFill>
                <a:effectLst/>
                <a:uFillTx/>
                <a:latin typeface="Calibri"/>
                <a:ea typeface="Calibri"/>
                <a:hlinkClick r:id="rId1"/>
              </a:rPr>
              <a:t>https://www.autodesk.com/research/publications/same-stats-different-graphs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28" name="Picture 7" descr="Chart, scatter chart&#10;&#10;Description automatically generated"/>
          <p:cNvPicPr/>
          <p:nvPr/>
        </p:nvPicPr>
        <p:blipFill>
          <a:blip r:embed="rId2"/>
          <a:stretch/>
        </p:blipFill>
        <p:spPr>
          <a:xfrm>
            <a:off x="8943120" y="366120"/>
            <a:ext cx="2407320" cy="1324080"/>
          </a:xfrm>
          <a:prstGeom prst="rect">
            <a:avLst/>
          </a:prstGeom>
          <a:noFill/>
          <a:ln w="0">
            <a:noFill/>
          </a:ln>
        </p:spPr>
      </p:pic>
      <p:pic>
        <p:nvPicPr>
          <p:cNvPr id="429" name="Picture 7" descr="A picture containing calendar&#10;&#10;Description automatically generated"/>
          <p:cNvPicPr/>
          <p:nvPr/>
        </p:nvPicPr>
        <p:blipFill>
          <a:blip r:embed="rId3"/>
          <a:stretch/>
        </p:blipFill>
        <p:spPr>
          <a:xfrm>
            <a:off x="2923200" y="1713240"/>
            <a:ext cx="6713640" cy="4746600"/>
          </a:xfrm>
          <a:prstGeom prst="rect">
            <a:avLst/>
          </a:prstGeom>
          <a:noFill/>
          <a:ln w="0">
            <a:noFill/>
          </a:ln>
        </p:spPr>
      </p:pic>
      <p:sp>
        <p:nvSpPr>
          <p:cNvPr id="430" name="TextBox 7"/>
          <p:cNvSpPr/>
          <p:nvPr/>
        </p:nvSpPr>
        <p:spPr>
          <a:xfrm>
            <a:off x="9642600" y="5821200"/>
            <a:ext cx="2742120" cy="6451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ea typeface="Calibri"/>
              </a:rPr>
              <a:t>by Justin Matejka &amp; </a:t>
            </a:r>
            <a:endParaRPr b="0" lang="en-US" sz="1800" strike="noStrike" u="none">
              <a:solidFill>
                <a:srgbClr val="000000"/>
              </a:solidFill>
              <a:effectLst/>
              <a:uFillTx/>
              <a:latin typeface="Arial"/>
            </a:endParaRPr>
          </a:p>
          <a:p>
            <a:pPr defTabSz="914400">
              <a:lnSpc>
                <a:spcPct val="100000"/>
              </a:lnSpc>
            </a:pPr>
            <a:r>
              <a:rPr b="1" i="1" lang="en-US" sz="1800" strike="noStrike" u="none">
                <a:solidFill>
                  <a:schemeClr val="lt1">
                    <a:lumMod val="50000"/>
                  </a:schemeClr>
                </a:solidFill>
                <a:effectLst/>
                <a:uFillTx/>
                <a:latin typeface="Calibri"/>
                <a:ea typeface="Calibri"/>
              </a:rPr>
              <a:t>George Fitzmaurice </a:t>
            </a:r>
            <a:endParaRPr b="0" lang="en-US" sz="1800" strike="noStrike" u="none">
              <a:solidFill>
                <a:srgbClr val="000000"/>
              </a:solidFill>
              <a:effectLst/>
              <a:uFillTx/>
              <a:latin typeface="Arial"/>
            </a:endParaRPr>
          </a:p>
        </p:txBody>
      </p:sp>
      <p:sp>
        <p:nvSpPr>
          <p:cNvPr id="431" name="TextBox 3"/>
          <p:cNvSpPr/>
          <p:nvPr/>
        </p:nvSpPr>
        <p:spPr>
          <a:xfrm>
            <a:off x="3904560" y="233280"/>
            <a:ext cx="4254480" cy="9223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trike="noStrike" u="none">
                <a:solidFill>
                  <a:schemeClr val="dk1"/>
                </a:solidFill>
                <a:effectLst/>
                <a:highlight>
                  <a:srgbClr val="ffff00"/>
                </a:highlight>
                <a:uFillTx/>
                <a:latin typeface="Calibri"/>
              </a:rPr>
              <a:t>Maybe present, the pictures first, and then present the point that they all share the same stats as dinosaur!</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33"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Is EDA Necessary?</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400" strike="noStrike" u="none">
                <a:solidFill>
                  <a:schemeClr val="dk1"/>
                </a:solidFill>
                <a:effectLst/>
                <a:uFillTx/>
                <a:latin typeface="Calibri"/>
              </a:rPr>
              <a:t>Yes, EDA is necessary! </a:t>
            </a: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"The moral of the story is </a:t>
            </a:r>
            <a:r>
              <a:rPr b="1" i="1" lang="en-US" sz="2400" strike="noStrike" u="none">
                <a:solidFill>
                  <a:schemeClr val="dk1"/>
                </a:solidFill>
                <a:effectLst/>
                <a:uFillTx/>
                <a:latin typeface="Calibri"/>
                <a:ea typeface="Calibri"/>
              </a:rPr>
              <a:t>look before you leap!"</a:t>
            </a: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434" name="PlaceHolder 3"/>
          <p:cNvSpPr>
            <a:spLocks noGrp="1"/>
          </p:cNvSpPr>
          <p:nvPr>
            <p:ph type="ftr" idx="115"/>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Original Paper &lt;</a:t>
            </a:r>
            <a:r>
              <a:rPr b="0" lang="en-US" sz="1200" strike="noStrike" u="sng">
                <a:solidFill>
                  <a:schemeClr val="dk1">
                    <a:tint val="75000"/>
                  </a:schemeClr>
                </a:solidFill>
                <a:effectLst/>
                <a:uFillTx/>
                <a:latin typeface="Calibri"/>
                <a:ea typeface="Calibri"/>
                <a:hlinkClick r:id="rId1"/>
              </a:rPr>
              <a:t>https://www.sjsu.edu/faculty/gerstman/StatPrimer/anscombe1973.pdf</a:t>
            </a:r>
            <a:r>
              <a:rPr b="0" lang="en-US" sz="1200" strike="noStrike" u="none">
                <a:solidFill>
                  <a:schemeClr val="dk1">
                    <a:tint val="75000"/>
                  </a:schemeClr>
                </a:solidFill>
                <a:effectLst/>
                <a:uFillTx/>
                <a:latin typeface="Calibri"/>
                <a:ea typeface="Calibri"/>
              </a:rPr>
              <a:t>&gt;; Image Cred &lt;</a:t>
            </a:r>
            <a:r>
              <a:rPr b="0" lang="en-US" sz="1200" strike="noStrike" u="sng">
                <a:solidFill>
                  <a:schemeClr val="dk1">
                    <a:tint val="75000"/>
                  </a:schemeClr>
                </a:solidFill>
                <a:effectLst/>
                <a:uFillTx/>
                <a:latin typeface="Calibri"/>
                <a:ea typeface="Calibri"/>
                <a:hlinkClick r:id="rId2"/>
              </a:rPr>
              <a:t>https://en.wikipedia.org/wiki/Frank_Anscombe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35" name="Picture 7" descr="Chart, scatter chart&#10;&#10;Description automatically generated"/>
          <p:cNvPicPr/>
          <p:nvPr/>
        </p:nvPicPr>
        <p:blipFill>
          <a:blip r:embed="rId3"/>
          <a:stretch/>
        </p:blipFill>
        <p:spPr>
          <a:xfrm>
            <a:off x="8308080" y="366120"/>
            <a:ext cx="3053880" cy="1681920"/>
          </a:xfrm>
          <a:prstGeom prst="rect">
            <a:avLst/>
          </a:prstGeom>
          <a:noFill/>
          <a:ln w="0">
            <a:noFill/>
          </a:ln>
        </p:spPr>
      </p:pic>
      <p:pic>
        <p:nvPicPr>
          <p:cNvPr id="436" name="Picture 9" descr=""/>
          <p:cNvPicPr/>
          <p:nvPr/>
        </p:nvPicPr>
        <p:blipFill>
          <a:blip r:embed="rId4"/>
          <a:stretch/>
        </p:blipFill>
        <p:spPr>
          <a:xfrm>
            <a:off x="973440" y="3167640"/>
            <a:ext cx="2374920" cy="3251160"/>
          </a:xfrm>
          <a:prstGeom prst="rect">
            <a:avLst/>
          </a:prstGeom>
          <a:noFill/>
          <a:ln w="0">
            <a:noFill/>
          </a:ln>
        </p:spPr>
      </p:pic>
      <p:sp>
        <p:nvSpPr>
          <p:cNvPr id="437" name="TextBox 9"/>
          <p:cNvSpPr/>
          <p:nvPr/>
        </p:nvSpPr>
        <p:spPr>
          <a:xfrm>
            <a:off x="3560760" y="4294800"/>
            <a:ext cx="8006760" cy="9950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90000"/>
              </a:lnSpc>
              <a:spcBef>
                <a:spcPts val="1001"/>
              </a:spcBef>
            </a:pPr>
            <a:r>
              <a:rPr b="0" lang="en-US" sz="2800" strike="noStrike" u="none">
                <a:solidFill>
                  <a:schemeClr val="dk1"/>
                </a:solidFill>
                <a:effectLst/>
                <a:uFillTx/>
                <a:latin typeface="Calibri"/>
              </a:rPr>
              <a:t>"</a:t>
            </a:r>
            <a:r>
              <a:rPr b="1" i="1" lang="en-US" sz="2800" strike="noStrike" u="none">
                <a:solidFill>
                  <a:srgbClr val="ff0000"/>
                </a:solidFill>
                <a:effectLst/>
                <a:uFillTx/>
                <a:latin typeface="Calibri"/>
              </a:rPr>
              <a:t>Graphs are essential to good statistical analysis.</a:t>
            </a:r>
            <a:r>
              <a:rPr b="0" lang="en-US" sz="2800" strike="noStrike" u="none">
                <a:solidFill>
                  <a:schemeClr val="dk1"/>
                </a:solidFill>
                <a:effectLst/>
                <a:uFillTx/>
                <a:latin typeface="Calibri"/>
              </a:rPr>
              <a:t>"</a:t>
            </a:r>
            <a:endParaRPr b="0" lang="en-US" sz="2800" strike="noStrike" u="none">
              <a:solidFill>
                <a:srgbClr val="000000"/>
              </a:solidFill>
              <a:effectLst/>
              <a:uFillTx/>
              <a:latin typeface="Arial"/>
            </a:endParaRPr>
          </a:p>
          <a:p>
            <a:pPr algn="ctr" defTabSz="914400">
              <a:lnSpc>
                <a:spcPct val="90000"/>
              </a:lnSpc>
              <a:spcBef>
                <a:spcPts val="1001"/>
              </a:spcBef>
            </a:pPr>
            <a:r>
              <a:rPr b="0" lang="en-US" sz="2800" strike="noStrike" u="none">
                <a:solidFill>
                  <a:schemeClr val="dk1"/>
                </a:solidFill>
                <a:effectLst/>
                <a:uFillTx/>
                <a:latin typeface="Calibri"/>
              </a:rPr>
              <a:t>F. J. Anscombe </a:t>
            </a:r>
            <a:endParaRPr b="0" lang="en-US" sz="2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50"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0070c0"/>
                </a:solidFill>
                <a:effectLst/>
                <a:uFillTx/>
                <a:latin typeface="Calibri"/>
                <a:ea typeface="Calibri"/>
              </a:rPr>
              <a:t>Cleaning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Remove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Irrelevant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Data</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51" name="PlaceHolder 3"/>
          <p:cNvSpPr>
            <a:spLocks noGrp="1"/>
          </p:cNvSpPr>
          <p:nvPr>
            <p:ph type="ftr" idx="76"/>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52" name="Picture 6" descr=""/>
          <p:cNvPicPr/>
          <p:nvPr/>
        </p:nvPicPr>
        <p:blipFill>
          <a:blip r:embed="rId3"/>
          <a:stretch/>
        </p:blipFill>
        <p:spPr>
          <a:xfrm>
            <a:off x="9521280" y="359280"/>
            <a:ext cx="1830240" cy="1341360"/>
          </a:xfrm>
          <a:prstGeom prst="rect">
            <a:avLst/>
          </a:prstGeom>
          <a:noFill/>
          <a:ln w="0">
            <a:noFill/>
          </a:ln>
        </p:spPr>
      </p:pic>
      <p:pic>
        <p:nvPicPr>
          <p:cNvPr id="153" name="Picture 8" descr="A picture containing table&#10;&#10;Description automatically generated"/>
          <p:cNvPicPr/>
          <p:nvPr/>
        </p:nvPicPr>
        <p:blipFill>
          <a:blip r:embed="rId4"/>
          <a:stretch/>
        </p:blipFill>
        <p:spPr>
          <a:xfrm>
            <a:off x="2265120" y="2191320"/>
            <a:ext cx="7660440" cy="4321800"/>
          </a:xfrm>
          <a:prstGeom prst="rect">
            <a:avLst/>
          </a:prstGeom>
          <a:noFill/>
          <a:ln w="0">
            <a:noFill/>
          </a:ln>
        </p:spPr>
      </p:pic>
      <p:sp>
        <p:nvSpPr>
          <p:cNvPr id="154" name="Rectangle 4"/>
          <p:cNvSpPr/>
          <p:nvPr/>
        </p:nvSpPr>
        <p:spPr>
          <a:xfrm>
            <a:off x="9372600" y="2194200"/>
            <a:ext cx="504720" cy="42512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55" name="Rectangle 8"/>
          <p:cNvSpPr/>
          <p:nvPr/>
        </p:nvSpPr>
        <p:spPr>
          <a:xfrm rot="16200000">
            <a:off x="5987880" y="2563200"/>
            <a:ext cx="206280" cy="756576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39"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EDA &amp; Statistics</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This is the section in which, a background in statistics comes useful, for most of the EDA graphics that one ends up using and relying upon, are indeed based on statistics. Hence, the ability to understand the charts and summaries and their meaning is dependent upon the fact of understanding the statistical implications.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In here, we provide a brief overview of some of the most common terms and  graphics that a scientists might end up using, that requires indeed some statistical background- understanding the nuisances, allows for a better choice making in the next step of the analysis. </a:t>
            </a:r>
            <a:endParaRPr b="0" lang="en-US" sz="2400" strike="noStrike" u="none">
              <a:solidFill>
                <a:srgbClr val="000000"/>
              </a:solidFill>
              <a:effectLst/>
              <a:uFillTx/>
              <a:latin typeface="Arial"/>
            </a:endParaRPr>
          </a:p>
        </p:txBody>
      </p:sp>
      <p:sp>
        <p:nvSpPr>
          <p:cNvPr id="440" name="PlaceHolder 3"/>
          <p:cNvSpPr>
            <a:spLocks noGrp="1"/>
          </p:cNvSpPr>
          <p:nvPr>
            <p:ph type="ftr" idx="116"/>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Footer</a:t>
            </a:r>
            <a:endParaRPr b="0" lang="en-US" sz="1200" strike="noStrike" u="none">
              <a:solidFill>
                <a:srgbClr val="000000"/>
              </a:solidFill>
              <a:effectLst/>
              <a:uFillTx/>
              <a:latin typeface="Times New Roman"/>
            </a:endParaRPr>
          </a:p>
        </p:txBody>
      </p:sp>
      <p:pic>
        <p:nvPicPr>
          <p:cNvPr id="441" name="Picture 7" descr="Chart, scatter chart&#10;&#10;Description automatically generated"/>
          <p:cNvPicPr/>
          <p:nvPr/>
        </p:nvPicPr>
        <p:blipFill>
          <a:blip r:embed="rId1"/>
          <a:stretch/>
        </p:blipFill>
        <p:spPr>
          <a:xfrm>
            <a:off x="8308080" y="366120"/>
            <a:ext cx="3053880" cy="1681920"/>
          </a:xfrm>
          <a:prstGeom prst="rect">
            <a:avLst/>
          </a:prstGeom>
          <a:noFill/>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43" name="PlaceHolder 2"/>
          <p:cNvSpPr>
            <a:spLocks noGrp="1"/>
          </p:cNvSpPr>
          <p:nvPr>
            <p:ph/>
          </p:nvPr>
        </p:nvSpPr>
        <p:spPr>
          <a:xfrm>
            <a:off x="838080" y="1675440"/>
            <a:ext cx="10514520" cy="50659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EDA (Stats Review)</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Statistics</a:t>
            </a:r>
            <a:r>
              <a:rPr b="0" lang="en-US" sz="2400" strike="noStrike" u="none">
                <a:solidFill>
                  <a:schemeClr val="dk1"/>
                </a:solidFill>
                <a:effectLst/>
                <a:uFillTx/>
                <a:latin typeface="Calibri"/>
                <a:ea typeface="Calibri"/>
              </a:rPr>
              <a:t>, collection of procedures and principles for gathering data and analyzing information in order to help people make decisions when faced with uncertainty.</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Population</a:t>
            </a:r>
            <a:r>
              <a:rPr b="0" lang="en-US" sz="2400" strike="noStrike" u="none">
                <a:solidFill>
                  <a:srgbClr val="000000"/>
                </a:solidFill>
                <a:effectLst/>
                <a:uFillTx/>
                <a:latin typeface="Calibri"/>
                <a:ea typeface="Calibri"/>
              </a:rPr>
              <a:t>, every member of a group of items/individuals which is of interest to a particular question or experiment.</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Sample</a:t>
            </a:r>
            <a:r>
              <a:rPr b="0" lang="en-US" sz="2400" strike="noStrike" u="none">
                <a:solidFill>
                  <a:srgbClr val="000000"/>
                </a:solidFill>
                <a:effectLst/>
                <a:uFillTx/>
                <a:latin typeface="Calibri"/>
                <a:ea typeface="Calibri"/>
              </a:rPr>
              <a:t>, a subset of the population of interest that is available for examination.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Statistic</a:t>
            </a:r>
            <a:r>
              <a:rPr b="0" lang="en-US" sz="2400" strike="noStrike" u="none">
                <a:solidFill>
                  <a:schemeClr val="dk1"/>
                </a:solidFill>
                <a:effectLst/>
                <a:uFillTx/>
                <a:latin typeface="Calibri"/>
                <a:ea typeface="Calibri"/>
              </a:rPr>
              <a:t>, summary measure of sample data (e.g. mean).</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Sample size</a:t>
            </a:r>
            <a:r>
              <a:rPr b="0" lang="en-US" sz="2400" strike="noStrike" u="none">
                <a:solidFill>
                  <a:schemeClr val="dk1"/>
                </a:solidFill>
                <a:effectLst/>
                <a:uFillTx/>
                <a:latin typeface="Calibri"/>
                <a:ea typeface="Calibri"/>
              </a:rPr>
              <a:t>, size of subset (i.e. total observations present in dataset).</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Descriptive Stats</a:t>
            </a:r>
            <a:r>
              <a:rPr b="0" lang="en-US" sz="2400" strike="noStrike" u="none">
                <a:solidFill>
                  <a:schemeClr val="dk1"/>
                </a:solidFill>
                <a:effectLst/>
                <a:uFillTx/>
                <a:latin typeface="Calibri"/>
                <a:ea typeface="Calibri"/>
              </a:rPr>
              <a:t>, description of data through numerical and graphical summaries.</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Numerical summary</a:t>
            </a:r>
            <a:r>
              <a:rPr b="0" lang="en-US" sz="2400" strike="noStrike" u="none">
                <a:solidFill>
                  <a:schemeClr val="dk1"/>
                </a:solidFill>
                <a:effectLst/>
                <a:uFillTx/>
                <a:latin typeface="Calibri"/>
                <a:ea typeface="Calibri"/>
              </a:rPr>
              <a:t>, a collection of statistics (e.g. mean, median, standard deviation, ...) used to describe a specific characteristic about a data set.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Visual summaries</a:t>
            </a:r>
            <a:r>
              <a:rPr b="0" lang="en-US" sz="2400" strike="noStrike" u="none">
                <a:solidFill>
                  <a:schemeClr val="dk1"/>
                </a:solidFill>
                <a:effectLst/>
                <a:uFillTx/>
                <a:latin typeface="Calibri"/>
                <a:ea typeface="Calibri"/>
              </a:rPr>
              <a:t>, a graphical representation of the data.</a:t>
            </a:r>
            <a:endParaRPr b="0" lang="en-US" sz="24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Robust</a:t>
            </a:r>
            <a:r>
              <a:rPr b="0" lang="en-US" sz="2400" strike="noStrike" u="none">
                <a:solidFill>
                  <a:schemeClr val="dk1"/>
                </a:solidFill>
                <a:effectLst/>
                <a:uFillTx/>
                <a:latin typeface="Calibri"/>
                <a:ea typeface="Calibri"/>
              </a:rPr>
              <a:t>, not sensitive to extreme values</a:t>
            </a: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pic>
        <p:nvPicPr>
          <p:cNvPr id="444" name="Picture 7" descr="Chart, scatter chart&#10;&#10;Description automatically generated"/>
          <p:cNvPicPr/>
          <p:nvPr/>
        </p:nvPicPr>
        <p:blipFill>
          <a:blip r:embed="rId1"/>
          <a:stretch/>
        </p:blipFill>
        <p:spPr>
          <a:xfrm>
            <a:off x="8308080" y="366120"/>
            <a:ext cx="3053880" cy="1681920"/>
          </a:xfrm>
          <a:prstGeom prst="rect">
            <a:avLst/>
          </a:prstGeom>
          <a:noFill/>
          <a:ln w="0">
            <a:noFill/>
          </a:ln>
        </p:spPr>
      </p:pic>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46"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400" strike="noStrike" u="none">
                <a:solidFill>
                  <a:schemeClr val="dk1"/>
                </a:solidFill>
                <a:effectLst/>
                <a:uFillTx/>
                <a:latin typeface="Calibri"/>
              </a:rPr>
              <a:t>EDA (Stats Review)</a:t>
            </a: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pic>
        <p:nvPicPr>
          <p:cNvPr id="447" name="Picture 7" descr="Chart, scatter chart&#10;&#10;Description automatically generated"/>
          <p:cNvPicPr/>
          <p:nvPr/>
        </p:nvPicPr>
        <p:blipFill>
          <a:blip r:embed="rId1"/>
          <a:stretch/>
        </p:blipFill>
        <p:spPr>
          <a:xfrm>
            <a:off x="8308080" y="366120"/>
            <a:ext cx="3053880" cy="1681920"/>
          </a:xfrm>
          <a:prstGeom prst="rect">
            <a:avLst/>
          </a:prstGeom>
          <a:noFill/>
          <a:ln w="0">
            <a:noFill/>
          </a:ln>
        </p:spPr>
      </p:pic>
      <p:pic>
        <p:nvPicPr>
          <p:cNvPr id="448" name="Picture 8" descr="Diagram&#10;&#10;Description automatically generated"/>
          <p:cNvPicPr/>
          <p:nvPr/>
        </p:nvPicPr>
        <p:blipFill>
          <a:blip r:embed="rId2"/>
          <a:stretch/>
        </p:blipFill>
        <p:spPr>
          <a:xfrm>
            <a:off x="3375360" y="2429640"/>
            <a:ext cx="5865120" cy="4146120"/>
          </a:xfrm>
          <a:prstGeom prst="rect">
            <a:avLst/>
          </a:prstGeom>
          <a:noFill/>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50"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EDA (Stats Review)</a:t>
            </a:r>
            <a:endParaRPr b="0" lang="en-US" sz="2400" strike="noStrike" u="none">
              <a:solidFill>
                <a:srgbClr val="000000"/>
              </a:solidFill>
              <a:effectLst/>
              <a:uFillTx/>
              <a:latin typeface="Arial"/>
            </a:endParaRPr>
          </a:p>
        </p:txBody>
      </p:sp>
      <p:pic>
        <p:nvPicPr>
          <p:cNvPr id="451" name="Picture 7" descr="Chart, scatter chart&#10;&#10;Description automatically generated"/>
          <p:cNvPicPr/>
          <p:nvPr/>
        </p:nvPicPr>
        <p:blipFill>
          <a:blip r:embed="rId1"/>
          <a:stretch/>
        </p:blipFill>
        <p:spPr>
          <a:xfrm>
            <a:off x="8308080" y="366120"/>
            <a:ext cx="3053880" cy="1681920"/>
          </a:xfrm>
          <a:prstGeom prst="rect">
            <a:avLst/>
          </a:prstGeom>
          <a:noFill/>
          <a:ln w="0">
            <a:noFill/>
          </a:ln>
        </p:spPr>
      </p:pic>
      <p:pic>
        <p:nvPicPr>
          <p:cNvPr id="452" name="Picture 5" descr="Diagram&#10;&#10;Description automatically generated"/>
          <p:cNvPicPr/>
          <p:nvPr/>
        </p:nvPicPr>
        <p:blipFill>
          <a:blip r:embed="rId2"/>
          <a:stretch/>
        </p:blipFill>
        <p:spPr>
          <a:xfrm>
            <a:off x="147960" y="2688840"/>
            <a:ext cx="11888280" cy="3058560"/>
          </a:xfrm>
          <a:prstGeom prst="rect">
            <a:avLst/>
          </a:prstGeom>
          <a:noFill/>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54"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Types of EDA</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Exploratory data analysis is generally cross-classified in two ways. First, each method is either </a:t>
            </a:r>
            <a:r>
              <a:rPr b="1" i="1" lang="en-US" sz="2400" strike="noStrike" u="none">
                <a:solidFill>
                  <a:schemeClr val="dk1"/>
                </a:solidFill>
                <a:effectLst/>
                <a:uFillTx/>
                <a:latin typeface="Calibri"/>
                <a:ea typeface="Calibri"/>
              </a:rPr>
              <a:t>non-graphical</a:t>
            </a:r>
            <a:r>
              <a:rPr b="0" lang="en-US" sz="2400" strike="noStrike" u="none">
                <a:solidFill>
                  <a:schemeClr val="dk1"/>
                </a:solidFill>
                <a:effectLst/>
                <a:uFillTx/>
                <a:latin typeface="Calibri"/>
                <a:ea typeface="Calibri"/>
              </a:rPr>
              <a:t> or </a:t>
            </a:r>
            <a:r>
              <a:rPr b="1" i="1" lang="en-US" sz="2400" strike="noStrike" u="none">
                <a:solidFill>
                  <a:schemeClr val="dk1"/>
                </a:solidFill>
                <a:effectLst/>
                <a:uFillTx/>
                <a:latin typeface="Calibri"/>
                <a:ea typeface="Calibri"/>
              </a:rPr>
              <a:t>graphical</a:t>
            </a:r>
            <a:r>
              <a:rPr b="0" lang="en-US" sz="2400" strike="noStrike" u="none">
                <a:solidFill>
                  <a:schemeClr val="dk1"/>
                </a:solidFill>
                <a:effectLst/>
                <a:uFillTx/>
                <a:latin typeface="Calibri"/>
                <a:ea typeface="Calibri"/>
              </a:rPr>
              <a:t>. And second, each method is either </a:t>
            </a:r>
            <a:r>
              <a:rPr b="1" i="1" lang="en-US" sz="2400" strike="noStrike" u="none">
                <a:solidFill>
                  <a:schemeClr val="dk1"/>
                </a:solidFill>
                <a:effectLst/>
                <a:uFillTx/>
                <a:latin typeface="Calibri"/>
                <a:ea typeface="Calibri"/>
              </a:rPr>
              <a:t>univariate </a:t>
            </a:r>
            <a:r>
              <a:rPr b="0" lang="en-US" sz="2400" strike="noStrike" u="none">
                <a:solidFill>
                  <a:schemeClr val="dk1"/>
                </a:solidFill>
                <a:effectLst/>
                <a:uFillTx/>
                <a:latin typeface="Calibri"/>
                <a:ea typeface="Calibri"/>
              </a:rPr>
              <a:t>or </a:t>
            </a:r>
            <a:r>
              <a:rPr b="1" i="1" lang="en-US" sz="2400" strike="noStrike" u="none">
                <a:solidFill>
                  <a:schemeClr val="dk1"/>
                </a:solidFill>
                <a:effectLst/>
                <a:uFillTx/>
                <a:latin typeface="Calibri"/>
                <a:ea typeface="Calibri"/>
              </a:rPr>
              <a:t>multivariate </a:t>
            </a:r>
            <a:r>
              <a:rPr b="0" lang="en-US" sz="2400" strike="noStrike" u="none">
                <a:solidFill>
                  <a:schemeClr val="dk1"/>
                </a:solidFill>
                <a:effectLst/>
                <a:uFillTx/>
                <a:latin typeface="Calibri"/>
                <a:ea typeface="Calibri"/>
              </a:rPr>
              <a:t>(usually just bivariate).</a:t>
            </a:r>
            <a:endParaRPr b="0" lang="en-US" sz="24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Arial"/>
              <a:buChar char="•"/>
              <a:tabLst>
                <a:tab algn="l" pos="0"/>
              </a:tabLst>
            </a:pPr>
            <a:r>
              <a:rPr b="1" i="1" lang="en-US" sz="2400" strike="noStrike" u="none">
                <a:solidFill>
                  <a:srgbClr val="0246f2"/>
                </a:solidFill>
                <a:effectLst/>
                <a:uFillTx/>
                <a:latin typeface="Calibri"/>
                <a:ea typeface="Calibri"/>
              </a:rPr>
              <a:t>Univariate </a:t>
            </a:r>
            <a:r>
              <a:rPr b="0" i="1" lang="en-US" sz="2400" strike="noStrike" u="none">
                <a:solidFill>
                  <a:schemeClr val="dk1"/>
                </a:solidFill>
                <a:effectLst/>
                <a:uFillTx/>
                <a:latin typeface="Calibri"/>
                <a:ea typeface="Calibri"/>
              </a:rPr>
              <a:t>(</a:t>
            </a:r>
            <a:r>
              <a:rPr b="1" i="1" lang="en-US" sz="2400" strike="noStrike" u="none">
                <a:solidFill>
                  <a:srgbClr val="0246f2"/>
                </a:solidFill>
                <a:effectLst/>
                <a:uFillTx/>
                <a:latin typeface="Calibri"/>
                <a:ea typeface="Calibri"/>
              </a:rPr>
              <a:t>numerical/graphical</a:t>
            </a:r>
            <a:r>
              <a:rPr b="0" i="1" lang="en-US" sz="2400" strike="noStrike" u="none">
                <a:solidFill>
                  <a:schemeClr val="dk1"/>
                </a:solidFill>
                <a:effectLst/>
                <a:uFillTx/>
                <a:latin typeface="Calibri"/>
                <a:ea typeface="Calibri"/>
              </a:rPr>
              <a:t>)</a:t>
            </a:r>
            <a:r>
              <a:rPr b="0" lang="en-US" sz="2400" strike="noStrike" u="none">
                <a:solidFill>
                  <a:schemeClr val="dk1"/>
                </a:solidFill>
                <a:effectLst/>
                <a:uFillTx/>
                <a:latin typeface="Calibri"/>
                <a:ea typeface="Calibri"/>
              </a:rPr>
              <a:t>, simplest form of data analysis, where the data being analyzed consists of just one variable. It can be comprised of both </a:t>
            </a:r>
            <a:r>
              <a:rPr b="0" i="1" lang="en-US" sz="2400" strike="noStrike" u="none">
                <a:solidFill>
                  <a:schemeClr val="dk1"/>
                </a:solidFill>
                <a:effectLst/>
                <a:uFillTx/>
                <a:latin typeface="Calibri"/>
                <a:ea typeface="Calibri"/>
              </a:rPr>
              <a:t>numerical </a:t>
            </a:r>
            <a:r>
              <a:rPr b="0" lang="en-US" sz="2400" strike="noStrike" u="none">
                <a:solidFill>
                  <a:schemeClr val="dk1"/>
                </a:solidFill>
                <a:effectLst/>
                <a:uFillTx/>
                <a:latin typeface="Calibri"/>
                <a:ea typeface="Calibri"/>
              </a:rPr>
              <a:t>and </a:t>
            </a:r>
            <a:r>
              <a:rPr b="0" i="1" lang="en-US" sz="2400" strike="noStrike" u="none">
                <a:solidFill>
                  <a:schemeClr val="dk1"/>
                </a:solidFill>
                <a:effectLst/>
                <a:uFillTx/>
                <a:latin typeface="Calibri"/>
                <a:ea typeface="Calibri"/>
              </a:rPr>
              <a:t>graphical </a:t>
            </a:r>
            <a:r>
              <a:rPr b="0" lang="en-US" sz="2400" strike="noStrike" u="none">
                <a:solidFill>
                  <a:schemeClr val="dk1"/>
                </a:solidFill>
                <a:effectLst/>
                <a:uFillTx/>
                <a:latin typeface="Calibri"/>
                <a:ea typeface="Calibri"/>
              </a:rPr>
              <a:t>summaries. Some of the most common are: histograms, box-plots, and stem-and-leaf plots. </a:t>
            </a:r>
            <a:endParaRPr b="0" lang="en-US" sz="24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Arial"/>
              <a:buChar char="•"/>
              <a:tabLst>
                <a:tab algn="l" pos="0"/>
              </a:tabLst>
            </a:pPr>
            <a:r>
              <a:rPr b="1" i="1" lang="en-US" sz="2400" strike="noStrike" u="none">
                <a:solidFill>
                  <a:srgbClr val="0246f2"/>
                </a:solidFill>
                <a:effectLst/>
                <a:uFillTx/>
                <a:latin typeface="Calibri"/>
                <a:ea typeface="Calibri"/>
              </a:rPr>
              <a:t>Multivariate</a:t>
            </a:r>
            <a:r>
              <a:rPr b="0" i="1" lang="en-US" sz="2400" strike="noStrike" u="none">
                <a:solidFill>
                  <a:schemeClr val="dk1"/>
                </a:solidFill>
                <a:effectLst/>
                <a:uFillTx/>
                <a:latin typeface="Calibri"/>
                <a:ea typeface="Calibri"/>
              </a:rPr>
              <a:t> (</a:t>
            </a:r>
            <a:r>
              <a:rPr b="1" i="1" lang="en-US" sz="2400" strike="noStrike" u="none">
                <a:solidFill>
                  <a:srgbClr val="0246f2"/>
                </a:solidFill>
                <a:effectLst/>
                <a:uFillTx/>
                <a:latin typeface="Calibri"/>
                <a:ea typeface="Calibri"/>
              </a:rPr>
              <a:t>numerical/ graphical</a:t>
            </a:r>
            <a:r>
              <a:rPr b="0" i="1" lang="en-US" sz="2400" strike="noStrike" u="none">
                <a:solidFill>
                  <a:schemeClr val="dk1"/>
                </a:solidFill>
                <a:effectLst/>
                <a:uFillTx/>
                <a:latin typeface="Calibri"/>
                <a:ea typeface="Calibri"/>
              </a:rPr>
              <a:t>)</a:t>
            </a:r>
            <a:r>
              <a:rPr b="0" lang="en-US" sz="2400" strike="noStrike" u="none">
                <a:solidFill>
                  <a:schemeClr val="dk1"/>
                </a:solidFill>
                <a:effectLst/>
                <a:uFillTx/>
                <a:latin typeface="Calibri"/>
                <a:ea typeface="Calibri"/>
              </a:rPr>
              <a:t>, arises from more than one variable; generally used to show the relationship between two or more variables of the data through cross-tabulation, statistics, or graphics. Some common charts are scatter plots, heat maps, bubble charts. </a:t>
            </a:r>
            <a:endParaRPr b="0" lang="en-US" sz="2400" strike="noStrike" u="none">
              <a:solidFill>
                <a:srgbClr val="000000"/>
              </a:solidFill>
              <a:effectLst/>
              <a:uFillTx/>
              <a:latin typeface="Arial"/>
            </a:endParaRPr>
          </a:p>
        </p:txBody>
      </p:sp>
      <p:sp>
        <p:nvSpPr>
          <p:cNvPr id="455" name="PlaceHolder 3"/>
          <p:cNvSpPr>
            <a:spLocks noGrp="1"/>
          </p:cNvSpPr>
          <p:nvPr>
            <p:ph type="ftr" idx="117"/>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IBM &lt;</a:t>
            </a:r>
            <a:r>
              <a:rPr b="0" lang="en-US" sz="1200" strike="noStrike" u="sng">
                <a:solidFill>
                  <a:schemeClr val="dk1">
                    <a:tint val="75000"/>
                  </a:schemeClr>
                </a:solidFill>
                <a:effectLst/>
                <a:uFillTx/>
                <a:latin typeface="Calibri"/>
                <a:ea typeface="Calibri"/>
                <a:hlinkClick r:id="rId2"/>
              </a:rPr>
              <a:t>https://www.ibm.com/cloud/learn/exploratory-data-analysis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56" name="Picture 7" descr="Chart, scatter chart&#10;&#10;Description automatically generated"/>
          <p:cNvPicPr/>
          <p:nvPr/>
        </p:nvPicPr>
        <p:blipFill>
          <a:blip r:embed="rId3"/>
          <a:stretch/>
        </p:blipFill>
        <p:spPr>
          <a:xfrm>
            <a:off x="8308080" y="366120"/>
            <a:ext cx="3053880" cy="1681920"/>
          </a:xfrm>
          <a:prstGeom prst="rect">
            <a:avLst/>
          </a:prstGeom>
          <a:noFill/>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58"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EDA in Practice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EDA allows to gain a grasp of the data and its predictive possibilities, although simple, it is vital. In practice, this means making </a:t>
            </a:r>
            <a:r>
              <a:rPr b="1" i="1" lang="en-US" sz="2400" strike="noStrike" u="none">
                <a:solidFill>
                  <a:srgbClr val="0246f2"/>
                </a:solidFill>
                <a:effectLst/>
                <a:uFillTx/>
                <a:latin typeface="Calibri"/>
                <a:ea typeface="Calibri"/>
              </a:rPr>
              <a:t>numerical summaries </a:t>
            </a:r>
            <a:r>
              <a:rPr b="0" lang="en-US" sz="2400" strike="noStrike" u="none">
                <a:solidFill>
                  <a:schemeClr val="dk1"/>
                </a:solidFill>
                <a:effectLst/>
                <a:uFillTx/>
                <a:latin typeface="Calibri"/>
                <a:ea typeface="Calibri"/>
              </a:rPr>
              <a:t>of each variable such as </a:t>
            </a:r>
            <a:r>
              <a:rPr b="0" i="1" lang="en-US" sz="2400" strike="noStrike" u="none">
                <a:solidFill>
                  <a:schemeClr val="dk1"/>
                </a:solidFill>
                <a:effectLst/>
                <a:uFillTx/>
                <a:latin typeface="Calibri"/>
                <a:ea typeface="Calibri"/>
              </a:rPr>
              <a:t>means</a:t>
            </a:r>
            <a:r>
              <a:rPr b="0" lang="en-US" sz="2400" strike="noStrike" u="none">
                <a:solidFill>
                  <a:schemeClr val="dk1"/>
                </a:solidFill>
                <a:effectLst/>
                <a:uFillTx/>
                <a:latin typeface="Calibri"/>
                <a:ea typeface="Calibri"/>
              </a:rPr>
              <a:t>, </a:t>
            </a:r>
            <a:r>
              <a:rPr b="0" i="1" lang="en-US" sz="2400" strike="noStrike" u="none">
                <a:solidFill>
                  <a:schemeClr val="dk1"/>
                </a:solidFill>
                <a:effectLst/>
                <a:uFillTx/>
                <a:latin typeface="Calibri"/>
                <a:ea typeface="Calibri"/>
              </a:rPr>
              <a:t>standard deviations</a:t>
            </a:r>
            <a:r>
              <a:rPr b="0" lang="en-US" sz="2400" strike="noStrike" u="none">
                <a:solidFill>
                  <a:schemeClr val="dk1"/>
                </a:solidFill>
                <a:effectLst/>
                <a:uFillTx/>
                <a:latin typeface="Calibri"/>
                <a:ea typeface="Calibri"/>
              </a:rPr>
              <a:t>, </a:t>
            </a:r>
            <a:r>
              <a:rPr b="0" i="1" lang="en-US" sz="2400" strike="noStrike" u="none">
                <a:solidFill>
                  <a:schemeClr val="dk1"/>
                </a:solidFill>
                <a:effectLst/>
                <a:uFillTx/>
                <a:latin typeface="Calibri"/>
                <a:ea typeface="Calibri"/>
              </a:rPr>
              <a:t>maximum</a:t>
            </a:r>
            <a:r>
              <a:rPr b="0" lang="en-US" sz="2400" strike="noStrike" u="none">
                <a:solidFill>
                  <a:schemeClr val="dk1"/>
                </a:solidFill>
                <a:effectLst/>
                <a:uFillTx/>
                <a:latin typeface="Calibri"/>
                <a:ea typeface="Calibri"/>
              </a:rPr>
              <a:t> and </a:t>
            </a:r>
            <a:r>
              <a:rPr b="0" i="1" lang="en-US" sz="2400" strike="noStrike" u="none">
                <a:solidFill>
                  <a:schemeClr val="dk1"/>
                </a:solidFill>
                <a:effectLst/>
                <a:uFillTx/>
                <a:latin typeface="Calibri"/>
                <a:ea typeface="Calibri"/>
              </a:rPr>
              <a:t>minimum</a:t>
            </a:r>
            <a:r>
              <a:rPr b="0" lang="en-US" sz="2400" strike="noStrike" u="none">
                <a:solidFill>
                  <a:schemeClr val="dk1"/>
                </a:solidFill>
                <a:effectLst/>
                <a:uFillTx/>
                <a:latin typeface="Calibri"/>
                <a:ea typeface="Calibri"/>
              </a:rPr>
              <a:t>, </a:t>
            </a:r>
            <a:r>
              <a:rPr b="0" i="1" lang="en-US" sz="2400" strike="noStrike" u="none">
                <a:solidFill>
                  <a:schemeClr val="dk1"/>
                </a:solidFill>
                <a:effectLst/>
                <a:uFillTx/>
                <a:latin typeface="Calibri"/>
                <a:ea typeface="Calibri"/>
              </a:rPr>
              <a:t>correlations</a:t>
            </a:r>
            <a:r>
              <a:rPr b="0" lang="en-US" sz="2400" strike="noStrike" u="none">
                <a:solidFill>
                  <a:schemeClr val="dk1"/>
                </a:solidFill>
                <a:effectLst/>
                <a:uFillTx/>
                <a:latin typeface="Calibri"/>
                <a:ea typeface="Calibri"/>
              </a:rPr>
              <a:t>, and whatever other statistics that is appropriate to the dataset.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Equally important are </a:t>
            </a:r>
            <a:r>
              <a:rPr b="1" i="1" lang="en-US" sz="2400" strike="noStrike" u="none">
                <a:solidFill>
                  <a:srgbClr val="0246f2"/>
                </a:solidFill>
                <a:effectLst/>
                <a:uFillTx/>
                <a:latin typeface="Calibri"/>
                <a:ea typeface="Calibri"/>
              </a:rPr>
              <a:t>graphical summaries</a:t>
            </a:r>
            <a:r>
              <a:rPr b="0" lang="en-US" sz="2400" strike="noStrike" u="none">
                <a:solidFill>
                  <a:schemeClr val="dk1"/>
                </a:solidFill>
                <a:effectLst/>
                <a:uFillTx/>
                <a:latin typeface="Calibri"/>
                <a:ea typeface="Calibri"/>
              </a:rPr>
              <a:t>. There are many possible graphics at one's disposition. Generally, in order to represent a single variable, one can use - </a:t>
            </a:r>
            <a:r>
              <a:rPr b="0" i="1" lang="en-US" sz="2400" strike="noStrike" u="none">
                <a:solidFill>
                  <a:schemeClr val="dk1"/>
                </a:solidFill>
                <a:effectLst/>
                <a:uFillTx/>
                <a:latin typeface="Calibri"/>
                <a:ea typeface="Calibri"/>
              </a:rPr>
              <a:t>boxplots</a:t>
            </a:r>
            <a:r>
              <a:rPr b="0" lang="en-US" sz="2400" strike="noStrike" u="none">
                <a:solidFill>
                  <a:schemeClr val="dk1"/>
                </a:solidFill>
                <a:effectLst/>
                <a:uFillTx/>
                <a:latin typeface="Calibri"/>
                <a:ea typeface="Calibri"/>
              </a:rPr>
              <a:t>, </a:t>
            </a:r>
            <a:r>
              <a:rPr b="0" i="1" lang="en-US" sz="2400" strike="noStrike" u="none">
                <a:solidFill>
                  <a:schemeClr val="dk1"/>
                </a:solidFill>
                <a:effectLst/>
                <a:uFillTx/>
                <a:latin typeface="Calibri"/>
                <a:ea typeface="Calibri"/>
              </a:rPr>
              <a:t>histograms</a:t>
            </a:r>
            <a:r>
              <a:rPr b="0" lang="en-US" sz="2400" strike="noStrike" u="none">
                <a:solidFill>
                  <a:schemeClr val="dk1"/>
                </a:solidFill>
                <a:effectLst/>
                <a:uFillTx/>
                <a:latin typeface="Calibri"/>
                <a:ea typeface="Calibri"/>
              </a:rPr>
              <a:t>, </a:t>
            </a:r>
            <a:r>
              <a:rPr b="0" i="1" lang="en-US" sz="2400" strike="noStrike" u="none">
                <a:solidFill>
                  <a:schemeClr val="dk1"/>
                </a:solidFill>
                <a:effectLst/>
                <a:uFillTx/>
                <a:latin typeface="Calibri"/>
                <a:ea typeface="Calibri"/>
              </a:rPr>
              <a:t>density plots</a:t>
            </a:r>
            <a:r>
              <a:rPr b="0" lang="en-US" sz="2400" strike="noStrike" u="none">
                <a:solidFill>
                  <a:schemeClr val="dk1"/>
                </a:solidFill>
                <a:effectLst/>
                <a:uFillTx/>
                <a:latin typeface="Calibri"/>
                <a:ea typeface="Calibri"/>
              </a:rPr>
              <a:t>, </a:t>
            </a:r>
            <a:r>
              <a:rPr b="0" i="1" lang="en-US" sz="2400" strike="noStrike" u="none">
                <a:solidFill>
                  <a:schemeClr val="dk1"/>
                </a:solidFill>
                <a:effectLst/>
                <a:uFillTx/>
                <a:latin typeface="Calibri"/>
                <a:ea typeface="Calibri"/>
              </a:rPr>
              <a:t>stem and leaf plots</a:t>
            </a:r>
            <a:r>
              <a:rPr b="0" lang="en-US" sz="2400" strike="noStrike" u="none">
                <a:solidFill>
                  <a:schemeClr val="dk1"/>
                </a:solidFill>
                <a:effectLst/>
                <a:uFillTx/>
                <a:latin typeface="Calibri"/>
                <a:ea typeface="Calibri"/>
              </a:rPr>
              <a:t>, </a:t>
            </a:r>
            <a:r>
              <a:rPr b="0" i="1" lang="en-US" sz="2400" strike="noStrike" u="none">
                <a:solidFill>
                  <a:schemeClr val="dk1"/>
                </a:solidFill>
                <a:effectLst/>
                <a:uFillTx/>
                <a:latin typeface="Calibri"/>
                <a:ea typeface="Calibri"/>
              </a:rPr>
              <a:t>QQ plots</a:t>
            </a:r>
            <a:r>
              <a:rPr b="0" lang="en-US" sz="2400" strike="noStrike" u="none">
                <a:solidFill>
                  <a:schemeClr val="dk1"/>
                </a:solidFill>
                <a:effectLst/>
                <a:uFillTx/>
                <a:latin typeface="Calibri"/>
                <a:ea typeface="Calibri"/>
              </a:rPr>
              <a:t>, </a:t>
            </a:r>
            <a:r>
              <a:rPr b="0" i="1" lang="en-US" sz="2400" strike="noStrike" u="none">
                <a:solidFill>
                  <a:schemeClr val="dk1"/>
                </a:solidFill>
                <a:effectLst/>
                <a:uFillTx/>
                <a:latin typeface="Calibri"/>
                <a:ea typeface="Calibri"/>
              </a:rPr>
              <a:t>bar graphs, line charts, area charts, </a:t>
            </a:r>
            <a:r>
              <a:rPr b="0" lang="en-US" sz="2400" strike="noStrike" u="none">
                <a:solidFill>
                  <a:schemeClr val="dk1"/>
                </a:solidFill>
                <a:effectLst/>
                <a:uFillTx/>
                <a:latin typeface="Calibri"/>
                <a:ea typeface="Calibri"/>
              </a:rPr>
              <a:t>…. For two or more variables- </a:t>
            </a:r>
            <a:r>
              <a:rPr b="0" i="1" lang="en-US" sz="2400" strike="noStrike" u="none">
                <a:solidFill>
                  <a:schemeClr val="dk1"/>
                </a:solidFill>
                <a:effectLst/>
                <a:uFillTx/>
                <a:latin typeface="Calibri"/>
                <a:ea typeface="Calibri"/>
              </a:rPr>
              <a:t>scatterplots</a:t>
            </a:r>
            <a:r>
              <a:rPr b="0" lang="en-US" sz="2400" strike="noStrike" u="none">
                <a:solidFill>
                  <a:schemeClr val="dk1"/>
                </a:solidFill>
                <a:effectLst/>
                <a:uFillTx/>
                <a:latin typeface="Calibri"/>
                <a:ea typeface="Calibri"/>
              </a:rPr>
              <a:t>, </a:t>
            </a:r>
            <a:r>
              <a:rPr b="0" i="1" lang="en-US" sz="2400" strike="noStrike" u="none">
                <a:solidFill>
                  <a:schemeClr val="dk1"/>
                </a:solidFill>
                <a:effectLst/>
                <a:uFillTx/>
                <a:latin typeface="Calibri"/>
                <a:ea typeface="Calibri"/>
              </a:rPr>
              <a:t>heat maps</a:t>
            </a:r>
            <a:r>
              <a:rPr b="0" lang="en-US" sz="2400" strike="noStrike" u="none">
                <a:solidFill>
                  <a:schemeClr val="dk1"/>
                </a:solidFill>
                <a:effectLst/>
                <a:uFillTx/>
                <a:latin typeface="Calibri"/>
                <a:ea typeface="Calibri"/>
              </a:rPr>
              <a:t>, </a:t>
            </a:r>
            <a:r>
              <a:rPr b="0" i="1" lang="en-US" sz="2400" strike="noStrike" u="none">
                <a:solidFill>
                  <a:schemeClr val="dk1"/>
                </a:solidFill>
                <a:effectLst/>
                <a:uFillTx/>
                <a:latin typeface="Calibri"/>
                <a:ea typeface="Calibri"/>
              </a:rPr>
              <a:t>contour plots</a:t>
            </a:r>
            <a:r>
              <a:rPr b="0" lang="en-US" sz="2400" strike="noStrike" u="none">
                <a:solidFill>
                  <a:schemeClr val="dk1"/>
                </a:solidFill>
                <a:effectLst/>
                <a:uFillTx/>
                <a:latin typeface="Calibri"/>
                <a:ea typeface="Calibri"/>
              </a:rPr>
              <a:t>,… can be used. </a:t>
            </a:r>
            <a:endParaRPr b="0" lang="en-US" sz="24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a:t>
            </a:r>
            <a:r>
              <a:rPr b="1" i="1" lang="en-US" sz="2400" strike="noStrike" u="none">
                <a:solidFill>
                  <a:srgbClr val="ff0000"/>
                </a:solidFill>
                <a:effectLst/>
                <a:uFillTx/>
                <a:latin typeface="Calibri"/>
                <a:ea typeface="Calibri"/>
              </a:rPr>
              <a:t>The summaries should be used to understand the data and spot possible outliers, distributions, errors,  peculiar structures, and any other interesting event.</a:t>
            </a:r>
            <a:r>
              <a:rPr b="0" lang="en-US" sz="2400" strike="noStrike" u="none">
                <a:solidFill>
                  <a:schemeClr val="dk1"/>
                </a:solidFill>
                <a:effectLst/>
                <a:uFillTx/>
                <a:latin typeface="Calibri"/>
                <a:ea typeface="Calibri"/>
              </a:rPr>
              <a:t>" </a:t>
            </a:r>
            <a:endParaRPr b="0" lang="en-US" sz="2400" strike="noStrike" u="none">
              <a:solidFill>
                <a:srgbClr val="000000"/>
              </a:solidFill>
              <a:effectLst/>
              <a:uFillTx/>
              <a:latin typeface="Arial"/>
            </a:endParaRPr>
          </a:p>
        </p:txBody>
      </p:sp>
      <p:sp>
        <p:nvSpPr>
          <p:cNvPr id="459" name="PlaceHolder 3"/>
          <p:cNvSpPr>
            <a:spLocks noGrp="1"/>
          </p:cNvSpPr>
          <p:nvPr>
            <p:ph type="ftr" idx="118"/>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Linear Models in R &lt;</a:t>
            </a:r>
            <a:r>
              <a:rPr b="0" lang="en-US" sz="1200" strike="noStrike" u="sng">
                <a:solidFill>
                  <a:schemeClr val="dk1">
                    <a:tint val="75000"/>
                  </a:schemeClr>
                </a:solidFill>
                <a:effectLst/>
                <a:uFillTx/>
                <a:latin typeface="Calibri"/>
                <a:ea typeface="Calibri"/>
                <a:hlinkClick r:id="rId1"/>
              </a:rPr>
              <a:t>https://www.amazon.com/Linear-Models-Chapman-Statistical-Science/dp/1439887330</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60" name="Picture 7" descr="Chart, scatter chart&#10;&#10;Description automatically generated"/>
          <p:cNvPicPr/>
          <p:nvPr/>
        </p:nvPicPr>
        <p:blipFill>
          <a:blip r:embed="rId2"/>
          <a:stretch/>
        </p:blipFill>
        <p:spPr>
          <a:xfrm>
            <a:off x="8308080" y="366120"/>
            <a:ext cx="3053880" cy="1681920"/>
          </a:xfrm>
          <a:prstGeom prst="rect">
            <a:avLst/>
          </a:prstGeom>
          <a:noFill/>
          <a:ln w="0">
            <a:noFill/>
          </a:ln>
        </p:spPr>
      </p:pic>
      <p:pic>
        <p:nvPicPr>
          <p:cNvPr id="461" name="Picture 5" descr="Text&#10;&#10;Description automatically generated"/>
          <p:cNvPicPr/>
          <p:nvPr/>
        </p:nvPicPr>
        <p:blipFill>
          <a:blip r:embed="rId3"/>
          <a:stretch/>
        </p:blipFill>
        <p:spPr>
          <a:xfrm>
            <a:off x="833760" y="7471800"/>
            <a:ext cx="7718040" cy="4221000"/>
          </a:xfrm>
          <a:prstGeom prst="rect">
            <a:avLst/>
          </a:prstGeom>
          <a:noFill/>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63"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Types of EDA</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464" name="PlaceHolder 3"/>
          <p:cNvSpPr>
            <a:spLocks noGrp="1"/>
          </p:cNvSpPr>
          <p:nvPr>
            <p:ph type="ftr" idx="119"/>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IBM &lt;</a:t>
            </a:r>
            <a:r>
              <a:rPr b="0" lang="en-US" sz="1200" strike="noStrike" u="sng">
                <a:solidFill>
                  <a:schemeClr val="dk1">
                    <a:tint val="75000"/>
                  </a:schemeClr>
                </a:solidFill>
                <a:effectLst/>
                <a:uFillTx/>
                <a:latin typeface="Calibri"/>
                <a:ea typeface="Calibri"/>
                <a:hlinkClick r:id="rId2"/>
              </a:rPr>
              <a:t>https://www.ibm.com/cloud/learn/exploratory-data-analysis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65" name="Picture 7" descr="Chart, scatter chart&#10;&#10;Description automatically generated"/>
          <p:cNvPicPr/>
          <p:nvPr/>
        </p:nvPicPr>
        <p:blipFill>
          <a:blip r:embed="rId3"/>
          <a:stretch/>
        </p:blipFill>
        <p:spPr>
          <a:xfrm>
            <a:off x="8308080" y="366120"/>
            <a:ext cx="3053880" cy="1681920"/>
          </a:xfrm>
          <a:prstGeom prst="rect">
            <a:avLst/>
          </a:prstGeom>
          <a:noFill/>
          <a:ln w="0">
            <a:noFill/>
          </a:ln>
        </p:spPr>
      </p:pic>
      <p:pic>
        <p:nvPicPr>
          <p:cNvPr id="466" name="Picture 5" descr="Shape&#10;&#10;Description automatically generated"/>
          <p:cNvPicPr/>
          <p:nvPr/>
        </p:nvPicPr>
        <p:blipFill>
          <a:blip r:embed="rId4"/>
          <a:stretch/>
        </p:blipFill>
        <p:spPr>
          <a:xfrm>
            <a:off x="928080" y="3016800"/>
            <a:ext cx="10112760" cy="220896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68"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Types of EDA</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Often, the </a:t>
            </a:r>
            <a:r>
              <a:rPr b="1" i="1" lang="en-US" sz="2400" strike="noStrike" u="none">
                <a:solidFill>
                  <a:srgbClr val="0246f2"/>
                </a:solidFill>
                <a:effectLst/>
                <a:uFillTx/>
                <a:latin typeface="Calibri"/>
                <a:ea typeface="Calibri"/>
              </a:rPr>
              <a:t>type</a:t>
            </a:r>
            <a:r>
              <a:rPr b="0" lang="en-US" sz="2400" strike="noStrike" u="none">
                <a:solidFill>
                  <a:schemeClr val="dk1"/>
                </a:solidFill>
                <a:effectLst/>
                <a:uFillTx/>
                <a:latin typeface="Calibri"/>
                <a:ea typeface="Calibri"/>
              </a:rPr>
              <a:t> of data, categorical or quantitative, will determine the kind of graphics that will be used.  </a:t>
            </a:r>
            <a:endParaRPr b="0" lang="en-US" sz="2400" strike="noStrike" u="none">
              <a:solidFill>
                <a:srgbClr val="000000"/>
              </a:solidFill>
              <a:effectLst/>
              <a:uFillTx/>
              <a:latin typeface="Arial"/>
            </a:endParaRPr>
          </a:p>
        </p:txBody>
      </p:sp>
      <p:sp>
        <p:nvSpPr>
          <p:cNvPr id="469" name="PlaceHolder 3"/>
          <p:cNvSpPr>
            <a:spLocks noGrp="1"/>
          </p:cNvSpPr>
          <p:nvPr>
            <p:ph type="ftr" idx="120"/>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70" name="Picture 7" descr="Chart, scatter chart&#10;&#10;Description automatically generated"/>
          <p:cNvPicPr/>
          <p:nvPr/>
        </p:nvPicPr>
        <p:blipFill>
          <a:blip r:embed="rId2"/>
          <a:stretch/>
        </p:blipFill>
        <p:spPr>
          <a:xfrm>
            <a:off x="8308080" y="366120"/>
            <a:ext cx="3053880" cy="1681920"/>
          </a:xfrm>
          <a:prstGeom prst="rect">
            <a:avLst/>
          </a:prstGeom>
          <a:noFill/>
          <a:ln w="0">
            <a:noFill/>
          </a:ln>
        </p:spPr>
      </p:pic>
      <p:pic>
        <p:nvPicPr>
          <p:cNvPr id="471" name="Picture 8" descr=""/>
          <p:cNvPicPr/>
          <p:nvPr/>
        </p:nvPicPr>
        <p:blipFill>
          <a:blip r:embed="rId3"/>
          <a:stretch/>
        </p:blipFill>
        <p:spPr>
          <a:xfrm>
            <a:off x="803520" y="3431160"/>
            <a:ext cx="10611360" cy="2543760"/>
          </a:xfrm>
          <a:prstGeom prst="rect">
            <a:avLst/>
          </a:prstGeom>
          <a:noFill/>
          <a:ln w="0">
            <a:noFill/>
          </a:ln>
        </p:spPr>
      </p:pic>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73"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Non-Graphical Categorical</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"The characteristics of interest for a categorical variable are simply the </a:t>
            </a:r>
            <a:r>
              <a:rPr b="1" i="1" lang="en-US" sz="2400" strike="noStrike" u="none">
                <a:solidFill>
                  <a:srgbClr val="0246f2"/>
                </a:solidFill>
                <a:effectLst/>
                <a:uFillTx/>
                <a:latin typeface="Calibri"/>
                <a:ea typeface="Calibri"/>
              </a:rPr>
              <a:t>range </a:t>
            </a:r>
            <a:r>
              <a:rPr b="0" lang="en-US" sz="2400" strike="noStrike" u="none">
                <a:solidFill>
                  <a:schemeClr val="dk1"/>
                </a:solidFill>
                <a:effectLst/>
                <a:uFillTx/>
                <a:latin typeface="Calibri"/>
                <a:ea typeface="Calibri"/>
              </a:rPr>
              <a:t>of values and the </a:t>
            </a:r>
            <a:r>
              <a:rPr b="1" i="1" lang="en-US" sz="2400" strike="noStrike" u="none">
                <a:solidFill>
                  <a:srgbClr val="0246f2"/>
                </a:solidFill>
                <a:effectLst/>
                <a:uFillTx/>
                <a:latin typeface="Calibri"/>
                <a:ea typeface="Calibri"/>
              </a:rPr>
              <a:t>frequency </a:t>
            </a:r>
            <a:r>
              <a:rPr b="0" lang="en-US" sz="2400" strike="noStrike" u="none">
                <a:solidFill>
                  <a:schemeClr val="dk1"/>
                </a:solidFill>
                <a:effectLst/>
                <a:uFillTx/>
                <a:latin typeface="Calibri"/>
                <a:ea typeface="Calibri"/>
              </a:rPr>
              <a:t>of occurrence for each value." Hence, a tabulation of the frequencies gets the job done!</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474" name="PlaceHolder 3"/>
          <p:cNvSpPr>
            <a:spLocks noGrp="1"/>
          </p:cNvSpPr>
          <p:nvPr>
            <p:ph type="ftr" idx="121"/>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graphicFrame>
        <p:nvGraphicFramePr>
          <p:cNvPr id="475" name="Table 9"/>
          <p:cNvGraphicFramePr/>
          <p:nvPr/>
        </p:nvGraphicFramePr>
        <p:xfrm>
          <a:off x="1325880" y="3474720"/>
          <a:ext cx="5973120" cy="1231200"/>
        </p:xfrm>
        <a:graphic>
          <a:graphicData uri="http://schemas.openxmlformats.org/drawingml/2006/table">
            <a:tbl>
              <a:tblPr/>
              <a:tblGrid>
                <a:gridCol w="1188360"/>
                <a:gridCol w="992880"/>
                <a:gridCol w="1009080"/>
                <a:gridCol w="830160"/>
                <a:gridCol w="1074240"/>
                <a:gridCol w="878760"/>
              </a:tblGrid>
              <a:tr h="419760">
                <a:tc>
                  <a:txBody>
                    <a:bodyPr anchor="t">
                      <a:noAutofit/>
                    </a:bodyPr>
                    <a:p>
                      <a:pPr defTabSz="914400">
                        <a:lnSpc>
                          <a:spcPct val="100000"/>
                        </a:lnSpc>
                      </a:pPr>
                      <a:r>
                        <a:rPr b="1" lang="en-US" sz="1800" strike="noStrike" u="none">
                          <a:solidFill>
                            <a:schemeClr val="lt1"/>
                          </a:solidFill>
                          <a:effectLst/>
                          <a:uFillTx/>
                          <a:latin typeface="Calibri"/>
                        </a:rPr>
                        <a:t>Statistic</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History</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English</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Math</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Other</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Total</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91680">
                <a:tc>
                  <a:txBody>
                    <a:bodyPr anchor="t">
                      <a:noAutofit/>
                    </a:bodyPr>
                    <a:p>
                      <a:pPr defTabSz="914400">
                        <a:lnSpc>
                          <a:spcPct val="100000"/>
                        </a:lnSpc>
                      </a:pPr>
                      <a:r>
                        <a:rPr b="1" lang="en-US" sz="1800" strike="noStrike" u="none">
                          <a:solidFill>
                            <a:schemeClr val="dk1"/>
                          </a:solidFill>
                          <a:effectLst/>
                          <a:uFillTx/>
                          <a:latin typeface="Calibri"/>
                        </a:rPr>
                        <a:t>Count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defTabSz="914400">
                        <a:lnSpc>
                          <a:spcPct val="100000"/>
                        </a:lnSpc>
                      </a:pPr>
                      <a:r>
                        <a:rPr b="0" lang="en-US" sz="1800" strike="noStrike" u="none">
                          <a:solidFill>
                            <a:schemeClr val="dk1"/>
                          </a:solidFill>
                          <a:effectLst/>
                          <a:uFillTx/>
                          <a:latin typeface="Calibri"/>
                        </a:rPr>
                        <a:t>100</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defTabSz="914400">
                        <a:lnSpc>
                          <a:spcPct val="100000"/>
                        </a:lnSpc>
                      </a:pPr>
                      <a:r>
                        <a:rPr b="0" lang="en-US" sz="1800" strike="noStrike" u="none">
                          <a:solidFill>
                            <a:schemeClr val="dk1"/>
                          </a:solidFill>
                          <a:effectLst/>
                          <a:uFillTx/>
                          <a:latin typeface="Calibri"/>
                        </a:rPr>
                        <a:t>250</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defTabSz="914400">
                        <a:lnSpc>
                          <a:spcPct val="100000"/>
                        </a:lnSpc>
                      </a:pPr>
                      <a:r>
                        <a:rPr b="0" lang="en-US" sz="1800" strike="noStrike" u="none">
                          <a:solidFill>
                            <a:schemeClr val="dk1"/>
                          </a:solidFill>
                          <a:effectLst/>
                          <a:uFillTx/>
                          <a:latin typeface="Calibri"/>
                        </a:rPr>
                        <a:t>150</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defTabSz="914400">
                        <a:lnSpc>
                          <a:spcPct val="100000"/>
                        </a:lnSpc>
                      </a:pPr>
                      <a:r>
                        <a:rPr b="0" lang="en-US" sz="1800" strike="noStrike" u="none">
                          <a:solidFill>
                            <a:schemeClr val="dk1"/>
                          </a:solidFill>
                          <a:effectLst/>
                          <a:uFillTx/>
                          <a:latin typeface="Calibri"/>
                        </a:rPr>
                        <a:t>70</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algn="ctr" defTabSz="914400">
                        <a:lnSpc>
                          <a:spcPct val="100000"/>
                        </a:lnSpc>
                      </a:pPr>
                      <a:r>
                        <a:rPr b="0" lang="en-US" sz="1800" strike="noStrike" u="none">
                          <a:solidFill>
                            <a:schemeClr val="dk1"/>
                          </a:solidFill>
                          <a:effectLst/>
                          <a:uFillTx/>
                          <a:latin typeface="Calibri"/>
                        </a:rPr>
                        <a:t>570</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419760">
                <a:tc>
                  <a:txBody>
                    <a:bodyPr anchor="t">
                      <a:noAutofit/>
                    </a:bodyPr>
                    <a:p>
                      <a:pPr defTabSz="914400">
                        <a:lnSpc>
                          <a:spcPct val="100000"/>
                        </a:lnSpc>
                      </a:pPr>
                      <a:r>
                        <a:rPr b="1" lang="en-US" sz="1800" strike="noStrike" u="none">
                          <a:solidFill>
                            <a:schemeClr val="dk1"/>
                          </a:solidFill>
                          <a:effectLst/>
                          <a:uFillTx/>
                          <a:latin typeface="Calibri"/>
                        </a:rPr>
                        <a:t>Percent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gn="ctr" defTabSz="914400">
                        <a:lnSpc>
                          <a:spcPct val="100000"/>
                        </a:lnSpc>
                      </a:pPr>
                      <a:r>
                        <a:rPr b="0" lang="en-US" sz="1800" strike="noStrike" u="none">
                          <a:solidFill>
                            <a:schemeClr val="dk1"/>
                          </a:solidFill>
                          <a:effectLst/>
                          <a:uFillTx/>
                          <a:latin typeface="Calibri"/>
                        </a:rPr>
                        <a:t>17.5%</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gn="ctr" defTabSz="914400">
                        <a:lnSpc>
                          <a:spcPct val="100000"/>
                        </a:lnSpc>
                      </a:pPr>
                      <a:r>
                        <a:rPr b="0" lang="en-US" sz="1800" strike="noStrike" u="none">
                          <a:solidFill>
                            <a:schemeClr val="dk1"/>
                          </a:solidFill>
                          <a:effectLst/>
                          <a:uFillTx/>
                          <a:latin typeface="Calibri"/>
                        </a:rPr>
                        <a:t>43.9%</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gn="ctr" defTabSz="914400">
                        <a:lnSpc>
                          <a:spcPct val="100000"/>
                        </a:lnSpc>
                      </a:pPr>
                      <a:r>
                        <a:rPr b="0" lang="en-US" sz="1800" strike="noStrike" u="none">
                          <a:solidFill>
                            <a:schemeClr val="dk1"/>
                          </a:solidFill>
                          <a:effectLst/>
                          <a:uFillTx/>
                          <a:latin typeface="Calibri"/>
                        </a:rPr>
                        <a:t>26.3%</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gn="ctr" defTabSz="914400">
                        <a:lnSpc>
                          <a:spcPct val="100000"/>
                        </a:lnSpc>
                      </a:pPr>
                      <a:r>
                        <a:rPr b="0" lang="en-US" sz="1800" strike="noStrike" u="none">
                          <a:solidFill>
                            <a:schemeClr val="dk1"/>
                          </a:solidFill>
                          <a:effectLst/>
                          <a:uFillTx/>
                          <a:latin typeface="Calibri"/>
                        </a:rPr>
                        <a:t>12.3%</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algn="ctr" defTabSz="914400">
                        <a:lnSpc>
                          <a:spcPct val="100000"/>
                        </a:lnSpc>
                      </a:pPr>
                      <a:r>
                        <a:rPr b="0" lang="en-US" sz="1800" strike="noStrike" u="none">
                          <a:solidFill>
                            <a:schemeClr val="dk1"/>
                          </a:solidFill>
                          <a:effectLst/>
                          <a:uFillTx/>
                          <a:latin typeface="Calibri"/>
                        </a:rPr>
                        <a:t>100%</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bl>
          </a:graphicData>
        </a:graphic>
      </p:graphicFrame>
      <p:pic>
        <p:nvPicPr>
          <p:cNvPr id="476" name="Picture 11" descr=""/>
          <p:cNvPicPr/>
          <p:nvPr/>
        </p:nvPicPr>
        <p:blipFill>
          <a:blip r:embed="rId2"/>
          <a:stretch/>
        </p:blipFill>
        <p:spPr>
          <a:xfrm>
            <a:off x="7148880" y="713160"/>
            <a:ext cx="4750920" cy="1094040"/>
          </a:xfrm>
          <a:prstGeom prst="rect">
            <a:avLst/>
          </a:prstGeom>
          <a:noFill/>
          <a:ln w="0">
            <a:noFill/>
          </a:ln>
        </p:spPr>
      </p:pic>
      <p:graphicFrame>
        <p:nvGraphicFramePr>
          <p:cNvPr id="477" name="Table 12"/>
          <p:cNvGraphicFramePr/>
          <p:nvPr/>
        </p:nvGraphicFramePr>
        <p:xfrm>
          <a:off x="1307520" y="5017320"/>
          <a:ext cx="4281480" cy="938160"/>
        </p:xfrm>
        <a:graphic>
          <a:graphicData uri="http://schemas.openxmlformats.org/drawingml/2006/table">
            <a:tbl>
              <a:tblPr/>
              <a:tblGrid>
                <a:gridCol w="900360"/>
                <a:gridCol w="1004400"/>
                <a:gridCol w="1355400"/>
                <a:gridCol w="1021680"/>
              </a:tblGrid>
              <a:tr h="386280">
                <a:tc>
                  <a:txBody>
                    <a:bodyPr anchor="t">
                      <a:noAutofit/>
                    </a:bodyPr>
                    <a:p>
                      <a:endParaRPr b="1" lang="en-US" sz="1800" strike="noStrike" u="none">
                        <a:solidFill>
                          <a:schemeClr val="lt1"/>
                        </a:solidFill>
                        <a:effectLst/>
                        <a:uFillTx/>
                        <a:latin typeface="Calibri"/>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solidFill>
                  </a:tcPr>
                </a:tc>
                <a:tc>
                  <a:txBody>
                    <a:bodyPr anchor="t">
                      <a:noAutofit/>
                    </a:bodyPr>
                    <a:p>
                      <a:pPr defTabSz="914400">
                        <a:lnSpc>
                          <a:spcPct val="100000"/>
                        </a:lnSpc>
                      </a:pPr>
                      <a:r>
                        <a:rPr b="1" lang="en-US" sz="1800" strike="noStrike" u="none">
                          <a:solidFill>
                            <a:schemeClr val="lt1"/>
                          </a:solidFill>
                          <a:effectLst/>
                          <a:uFillTx/>
                          <a:latin typeface="Calibri"/>
                        </a:rPr>
                        <a:t>Married</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solidFill>
                  </a:tcPr>
                </a:tc>
                <a:tc>
                  <a:txBody>
                    <a:bodyPr anchor="t">
                      <a:noAutofit/>
                    </a:bodyPr>
                    <a:p>
                      <a:pPr defTabSz="914400">
                        <a:lnSpc>
                          <a:spcPct val="100000"/>
                        </a:lnSpc>
                      </a:pPr>
                      <a:r>
                        <a:rPr b="1" lang="en-US" sz="1800" strike="noStrike" u="none">
                          <a:solidFill>
                            <a:schemeClr val="lt1"/>
                          </a:solidFill>
                          <a:effectLst/>
                          <a:uFillTx/>
                          <a:latin typeface="Calibri"/>
                        </a:rPr>
                        <a:t>Not Married</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solidFill>
                  </a:tcPr>
                </a:tc>
                <a:tc>
                  <a:txBody>
                    <a:bodyPr anchor="t">
                      <a:noAutofit/>
                    </a:bodyPr>
                    <a:p>
                      <a:pPr defTabSz="914400">
                        <a:lnSpc>
                          <a:spcPct val="100000"/>
                        </a:lnSpc>
                      </a:pPr>
                      <a:r>
                        <a:rPr b="1" lang="en-US" sz="1800" strike="noStrike" u="none">
                          <a:solidFill>
                            <a:schemeClr val="lt1"/>
                          </a:solidFill>
                          <a:effectLst/>
                          <a:uFillTx/>
                          <a:latin typeface="Calibri"/>
                        </a:rPr>
                        <a:t>Total</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solidFill>
                  </a:tcPr>
                </a:tc>
              </a:tr>
              <a:tr h="386280">
                <a:tc>
                  <a:txBody>
                    <a:bodyPr anchor="t">
                      <a:noAutofit/>
                    </a:bodyPr>
                    <a:p>
                      <a:pPr defTabSz="914400">
                        <a:lnSpc>
                          <a:spcPct val="100000"/>
                        </a:lnSpc>
                      </a:pPr>
                      <a:r>
                        <a:rPr b="1" lang="en-US" sz="1800" strike="noStrike" u="none">
                          <a:solidFill>
                            <a:schemeClr val="dk1"/>
                          </a:solidFill>
                          <a:effectLst/>
                          <a:uFillTx/>
                          <a:latin typeface="Calibri"/>
                        </a:rPr>
                        <a:t>Value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33</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73</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106</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40000"/>
                      </a:schemeClr>
                    </a:solidFill>
                  </a:tcPr>
                </a:tc>
              </a:tr>
            </a:tbl>
          </a:graphicData>
        </a:graphic>
      </p:graphicFrame>
      <p:graphicFrame>
        <p:nvGraphicFramePr>
          <p:cNvPr id="478" name="Table 15"/>
          <p:cNvGraphicFramePr/>
          <p:nvPr/>
        </p:nvGraphicFramePr>
        <p:xfrm>
          <a:off x="8073000" y="3412440"/>
          <a:ext cx="2642040" cy="2309400"/>
        </p:xfrm>
        <a:graphic>
          <a:graphicData uri="http://schemas.openxmlformats.org/drawingml/2006/table">
            <a:tbl>
              <a:tblPr/>
              <a:tblGrid>
                <a:gridCol w="1509120"/>
                <a:gridCol w="1133280"/>
              </a:tblGrid>
              <a:tr h="461880">
                <a:tc>
                  <a:txBody>
                    <a:bodyPr anchor="t">
                      <a:noAutofit/>
                    </a:bodyPr>
                    <a:p>
                      <a:pPr defTabSz="914400">
                        <a:lnSpc>
                          <a:spcPct val="100000"/>
                        </a:lnSpc>
                      </a:pPr>
                      <a:r>
                        <a:rPr b="1" lang="en-US" sz="1800" strike="noStrike" u="none">
                          <a:solidFill>
                            <a:schemeClr val="lt1"/>
                          </a:solidFill>
                          <a:effectLst/>
                          <a:uFillTx/>
                          <a:latin typeface="Calibri"/>
                        </a:rPr>
                        <a:t>Hair Color</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5"/>
                    </a:solidFill>
                  </a:tcPr>
                </a:tc>
                <a:tc>
                  <a:txBody>
                    <a:bodyPr anchor="t">
                      <a:noAutofit/>
                    </a:bodyPr>
                    <a:p>
                      <a:pPr defTabSz="914400">
                        <a:lnSpc>
                          <a:spcPct val="100000"/>
                        </a:lnSpc>
                      </a:pPr>
                      <a:r>
                        <a:rPr b="1" lang="en-US" sz="1800" strike="noStrike" u="none">
                          <a:solidFill>
                            <a:schemeClr val="lt1"/>
                          </a:solidFill>
                          <a:effectLst/>
                          <a:uFillTx/>
                          <a:latin typeface="Calibri"/>
                        </a:rPr>
                        <a:t>Value</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5"/>
                    </a:solidFill>
                  </a:tcPr>
                </a:tc>
              </a:tr>
              <a:tr h="461880">
                <a:tc>
                  <a:txBody>
                    <a:bodyPr anchor="t">
                      <a:noAutofit/>
                    </a:bodyPr>
                    <a:p>
                      <a:pPr defTabSz="914400">
                        <a:lnSpc>
                          <a:spcPct val="100000"/>
                        </a:lnSpc>
                      </a:pPr>
                      <a:r>
                        <a:rPr b="1" lang="en-US" sz="1800" strike="noStrike" u="none">
                          <a:solidFill>
                            <a:schemeClr val="dk1"/>
                          </a:solidFill>
                          <a:effectLst/>
                          <a:uFillTx/>
                          <a:latin typeface="Calibri"/>
                        </a:rPr>
                        <a:t>Black</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5">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100</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5">
                        <a:tint val="40000"/>
                      </a:schemeClr>
                    </a:solidFill>
                  </a:tcPr>
                </a:tc>
              </a:tr>
              <a:tr h="461880">
                <a:tc>
                  <a:txBody>
                    <a:bodyPr anchor="t">
                      <a:noAutofit/>
                    </a:bodyPr>
                    <a:p>
                      <a:pPr defTabSz="914400">
                        <a:lnSpc>
                          <a:spcPct val="100000"/>
                        </a:lnSpc>
                      </a:pPr>
                      <a:r>
                        <a:rPr b="1" lang="en-US" sz="1800" strike="noStrike" u="none">
                          <a:solidFill>
                            <a:schemeClr val="dk1"/>
                          </a:solidFill>
                          <a:effectLst/>
                          <a:uFillTx/>
                          <a:latin typeface="Calibri"/>
                        </a:rPr>
                        <a:t>Blonde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5">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20</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5">
                        <a:tint val="20000"/>
                      </a:schemeClr>
                    </a:solidFill>
                  </a:tcPr>
                </a:tc>
              </a:tr>
              <a:tr h="461880">
                <a:tc>
                  <a:txBody>
                    <a:bodyPr anchor="t">
                      <a:noAutofit/>
                    </a:bodyPr>
                    <a:p>
                      <a:pPr defTabSz="914400">
                        <a:lnSpc>
                          <a:spcPct val="100000"/>
                        </a:lnSpc>
                      </a:pPr>
                      <a:r>
                        <a:rPr b="1" lang="en-US" sz="1800" strike="noStrike" u="none">
                          <a:solidFill>
                            <a:schemeClr val="dk1"/>
                          </a:solidFill>
                          <a:effectLst/>
                          <a:uFillTx/>
                          <a:latin typeface="Calibri"/>
                        </a:rPr>
                        <a:t>Brown</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5">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30</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5">
                        <a:tint val="40000"/>
                      </a:schemeClr>
                    </a:solidFill>
                  </a:tcPr>
                </a:tc>
              </a:tr>
              <a:tr h="461880">
                <a:tc>
                  <a:txBody>
                    <a:bodyPr anchor="t">
                      <a:noAutofit/>
                    </a:bodyPr>
                    <a:p>
                      <a:pPr defTabSz="914400">
                        <a:lnSpc>
                          <a:spcPct val="100000"/>
                        </a:lnSpc>
                      </a:pPr>
                      <a:r>
                        <a:rPr b="1" lang="en-US" sz="1800" strike="noStrike" u="none">
                          <a:solidFill>
                            <a:schemeClr val="dk1"/>
                          </a:solidFill>
                          <a:effectLst/>
                          <a:uFillTx/>
                          <a:latin typeface="Calibri"/>
                        </a:rPr>
                        <a:t>Red</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5">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5</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5">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80"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200" strike="noStrike" u="none">
                <a:solidFill>
                  <a:schemeClr val="dk1"/>
                </a:solidFill>
                <a:effectLst/>
                <a:uFillTx/>
                <a:latin typeface="Calibri"/>
                <a:ea typeface="Calibri"/>
              </a:rPr>
              <a:t>Non-Graphical Quantitative</a:t>
            </a: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200" strike="noStrike" u="none">
                <a:solidFill>
                  <a:schemeClr val="dk1"/>
                </a:solidFill>
                <a:effectLst/>
                <a:uFillTx/>
                <a:latin typeface="Calibri"/>
                <a:ea typeface="Calibri"/>
              </a:rPr>
              <a:t>"Univariate EDA for a quantitative variable is a way to make preliminary assessments about the </a:t>
            </a:r>
            <a:r>
              <a:rPr b="1" i="1" lang="en-US" sz="2200" strike="noStrike" u="none">
                <a:solidFill>
                  <a:srgbClr val="0246f2"/>
                </a:solidFill>
                <a:effectLst/>
                <a:uFillTx/>
                <a:latin typeface="Calibri"/>
                <a:ea typeface="Calibri"/>
              </a:rPr>
              <a:t>population distribution</a:t>
            </a:r>
            <a:r>
              <a:rPr b="0" lang="en-US" sz="2200" strike="noStrike" u="none">
                <a:solidFill>
                  <a:schemeClr val="dk1"/>
                </a:solidFill>
                <a:effectLst/>
                <a:uFillTx/>
                <a:latin typeface="Calibri"/>
                <a:ea typeface="Calibri"/>
              </a:rPr>
              <a:t> of the variable using the data of the observed sample."</a:t>
            </a: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200" strike="noStrike" u="none">
                <a:solidFill>
                  <a:schemeClr val="dk1"/>
                </a:solidFill>
                <a:effectLst/>
                <a:uFillTx/>
                <a:latin typeface="Calibri"/>
                <a:ea typeface="Calibri"/>
              </a:rPr>
              <a:t>The distribution provides information about the possible values about a variable and the overall pattern of how often the possible value tend to occur. </a:t>
            </a: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200" strike="noStrike" u="none">
                <a:solidFill>
                  <a:schemeClr val="dk1"/>
                </a:solidFill>
                <a:effectLst/>
                <a:uFillTx/>
                <a:latin typeface="Calibri"/>
                <a:ea typeface="Calibri"/>
              </a:rPr>
              <a:t>The characteristics of the population distribution of a quantitative variable are </a:t>
            </a:r>
            <a:endParaRPr b="0" lang="en-US" sz="2200" strike="noStrike" u="none">
              <a:solidFill>
                <a:srgbClr val="000000"/>
              </a:solidFill>
              <a:effectLst/>
              <a:uFillTx/>
              <a:latin typeface="Arial"/>
            </a:endParaRPr>
          </a:p>
          <a:p>
            <a:pPr lvl="1" marL="571680" indent="-343080" defTabSz="914400">
              <a:lnSpc>
                <a:spcPct val="90000"/>
              </a:lnSpc>
              <a:spcBef>
                <a:spcPts val="499"/>
              </a:spcBef>
              <a:buClr>
                <a:srgbClr val="0246f2"/>
              </a:buClr>
              <a:buFont typeface="Wingdings" charset="2"/>
              <a:buChar char=""/>
              <a:tabLst>
                <a:tab algn="l" pos="0"/>
              </a:tabLst>
            </a:pPr>
            <a:r>
              <a:rPr b="1" i="1" lang="en-US" sz="2200" strike="noStrike" u="none">
                <a:solidFill>
                  <a:srgbClr val="0246f2"/>
                </a:solidFill>
                <a:effectLst/>
                <a:uFillTx/>
                <a:latin typeface="Calibri"/>
                <a:ea typeface="Calibri"/>
              </a:rPr>
              <a:t>Center</a:t>
            </a:r>
            <a:r>
              <a:rPr b="0" lang="en-US" sz="2200" strike="noStrike" u="none">
                <a:solidFill>
                  <a:schemeClr val="dk1"/>
                </a:solidFill>
                <a:effectLst/>
                <a:uFillTx/>
                <a:latin typeface="Calibri"/>
                <a:ea typeface="Calibri"/>
              </a:rPr>
              <a:t>, location of typical or  middle values</a:t>
            </a:r>
            <a:endParaRPr b="0" lang="en-US" sz="2200" strike="noStrike" u="none">
              <a:solidFill>
                <a:srgbClr val="000000"/>
              </a:solidFill>
              <a:effectLst/>
              <a:uFillTx/>
              <a:latin typeface="Arial"/>
            </a:endParaRPr>
          </a:p>
          <a:p>
            <a:pPr lvl="1" marL="571680" indent="-343080" defTabSz="914400">
              <a:lnSpc>
                <a:spcPct val="90000"/>
              </a:lnSpc>
              <a:spcBef>
                <a:spcPts val="499"/>
              </a:spcBef>
              <a:buClr>
                <a:srgbClr val="0246f2"/>
              </a:buClr>
              <a:buFont typeface="Wingdings" charset="2"/>
              <a:buChar char=""/>
              <a:tabLst>
                <a:tab algn="l" pos="0"/>
              </a:tabLst>
            </a:pPr>
            <a:r>
              <a:rPr b="1" i="1" lang="en-US" sz="2200" strike="noStrike" u="none">
                <a:solidFill>
                  <a:srgbClr val="0246f2"/>
                </a:solidFill>
                <a:effectLst/>
                <a:uFillTx/>
                <a:latin typeface="Calibri"/>
                <a:ea typeface="Calibri"/>
              </a:rPr>
              <a:t>Spread</a:t>
            </a:r>
            <a:r>
              <a:rPr b="0" lang="en-US" sz="2200" strike="noStrike" u="none">
                <a:solidFill>
                  <a:schemeClr val="dk1"/>
                </a:solidFill>
                <a:effectLst/>
                <a:uFillTx/>
                <a:latin typeface="Calibri"/>
                <a:ea typeface="Calibri"/>
              </a:rPr>
              <a:t>, how far values are from the center </a:t>
            </a:r>
            <a:endParaRPr b="0" lang="en-US" sz="2200" strike="noStrike" u="none">
              <a:solidFill>
                <a:srgbClr val="000000"/>
              </a:solidFill>
              <a:effectLst/>
              <a:uFillTx/>
              <a:latin typeface="Arial"/>
            </a:endParaRPr>
          </a:p>
          <a:p>
            <a:pPr lvl="1" marL="571680" indent="-343080" defTabSz="914400">
              <a:lnSpc>
                <a:spcPct val="90000"/>
              </a:lnSpc>
              <a:spcBef>
                <a:spcPts val="499"/>
              </a:spcBef>
              <a:buClr>
                <a:srgbClr val="0246f2"/>
              </a:buClr>
              <a:buFont typeface="Wingdings" charset="2"/>
              <a:buChar char=""/>
              <a:tabLst>
                <a:tab algn="l" pos="0"/>
              </a:tabLst>
            </a:pPr>
            <a:r>
              <a:rPr b="1" i="1" lang="en-US" sz="2200" strike="noStrike" u="none">
                <a:solidFill>
                  <a:srgbClr val="0246f2"/>
                </a:solidFill>
                <a:effectLst/>
                <a:uFillTx/>
                <a:latin typeface="Calibri"/>
                <a:ea typeface="Calibri"/>
              </a:rPr>
              <a:t>Shape</a:t>
            </a:r>
            <a:r>
              <a:rPr b="0" lang="en-US" sz="2200" strike="noStrike" u="none">
                <a:solidFill>
                  <a:schemeClr val="dk1"/>
                </a:solidFill>
                <a:effectLst/>
                <a:uFillTx/>
                <a:latin typeface="Calibri"/>
                <a:ea typeface="Calibri"/>
              </a:rPr>
              <a:t>, symmetric or skewed, tails and body proportions, and number of peaks</a:t>
            </a:r>
            <a:endParaRPr b="0" lang="en-US" sz="22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2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200" strike="noStrike" u="none">
                <a:solidFill>
                  <a:schemeClr val="dk1"/>
                </a:solidFill>
                <a:effectLst/>
                <a:uFillTx/>
                <a:latin typeface="Calibri"/>
                <a:ea typeface="Calibri"/>
              </a:rPr>
              <a:t>"</a:t>
            </a:r>
            <a:r>
              <a:rPr b="1" i="1" lang="en-US" sz="2200" strike="noStrike" u="none">
                <a:solidFill>
                  <a:srgbClr val="ff0000"/>
                </a:solidFill>
                <a:effectLst/>
                <a:uFillTx/>
                <a:latin typeface="Calibri"/>
                <a:ea typeface="Calibri"/>
              </a:rPr>
              <a:t>The randomly observed sample are interesting to the degree that they represent the population that it came from.</a:t>
            </a:r>
            <a:r>
              <a:rPr b="0" lang="en-US" sz="2200" strike="noStrike" u="none">
                <a:solidFill>
                  <a:schemeClr val="dk1"/>
                </a:solidFill>
                <a:effectLst/>
                <a:uFillTx/>
                <a:latin typeface="Calibri"/>
                <a:ea typeface="Calibri"/>
              </a:rPr>
              <a:t>"</a:t>
            </a:r>
            <a:endParaRPr b="0" lang="en-US" sz="2200" strike="noStrike" u="none">
              <a:solidFill>
                <a:srgbClr val="000000"/>
              </a:solidFill>
              <a:effectLst/>
              <a:uFillTx/>
              <a:latin typeface="Arial"/>
            </a:endParaRPr>
          </a:p>
        </p:txBody>
      </p:sp>
      <p:sp>
        <p:nvSpPr>
          <p:cNvPr id="481" name="PlaceHolder 3"/>
          <p:cNvSpPr>
            <a:spLocks noGrp="1"/>
          </p:cNvSpPr>
          <p:nvPr>
            <p:ph type="ftr" idx="122"/>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82" name="Picture 5" descr=""/>
          <p:cNvPicPr/>
          <p:nvPr/>
        </p:nvPicPr>
        <p:blipFill>
          <a:blip r:embed="rId2"/>
          <a:stretch/>
        </p:blipFill>
        <p:spPr>
          <a:xfrm>
            <a:off x="7315200" y="701280"/>
            <a:ext cx="4667760" cy="102060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57"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0070c0"/>
                </a:solidFill>
                <a:effectLst/>
                <a:uFillTx/>
                <a:latin typeface="Calibri"/>
                <a:ea typeface="Calibri"/>
              </a:rPr>
              <a:t>Cleaning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Remove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Irrelevant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Data</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58" name="PlaceHolder 3"/>
          <p:cNvSpPr>
            <a:spLocks noGrp="1"/>
          </p:cNvSpPr>
          <p:nvPr>
            <p:ph type="ftr" idx="77"/>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59" name="Picture 6" descr=""/>
          <p:cNvPicPr/>
          <p:nvPr/>
        </p:nvPicPr>
        <p:blipFill>
          <a:blip r:embed="rId3"/>
          <a:stretch/>
        </p:blipFill>
        <p:spPr>
          <a:xfrm>
            <a:off x="9521280" y="359280"/>
            <a:ext cx="1830240" cy="1341360"/>
          </a:xfrm>
          <a:prstGeom prst="rect">
            <a:avLst/>
          </a:prstGeom>
          <a:noFill/>
          <a:ln w="0">
            <a:noFill/>
          </a:ln>
        </p:spPr>
      </p:pic>
      <p:pic>
        <p:nvPicPr>
          <p:cNvPr id="160" name="Picture 8" descr="A picture containing table&#10;&#10;Description automatically generated"/>
          <p:cNvPicPr/>
          <p:nvPr/>
        </p:nvPicPr>
        <p:blipFill>
          <a:blip r:embed="rId4"/>
          <a:stretch/>
        </p:blipFill>
        <p:spPr>
          <a:xfrm>
            <a:off x="2265120" y="2191320"/>
            <a:ext cx="7660440" cy="4321800"/>
          </a:xfrm>
          <a:prstGeom prst="rect">
            <a:avLst/>
          </a:prstGeom>
          <a:noFill/>
          <a:ln w="0">
            <a:noFill/>
          </a:ln>
        </p:spPr>
      </p:pic>
      <p:sp>
        <p:nvSpPr>
          <p:cNvPr id="161" name="Rectangle 4"/>
          <p:cNvSpPr/>
          <p:nvPr/>
        </p:nvSpPr>
        <p:spPr>
          <a:xfrm>
            <a:off x="9372600" y="2194200"/>
            <a:ext cx="504720" cy="42512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62" name="Rectangle 8"/>
          <p:cNvSpPr/>
          <p:nvPr/>
        </p:nvSpPr>
        <p:spPr>
          <a:xfrm rot="16200000">
            <a:off x="5987880" y="2563200"/>
            <a:ext cx="206280" cy="756576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163" name="Rectangle 9"/>
          <p:cNvSpPr/>
          <p:nvPr/>
        </p:nvSpPr>
        <p:spPr>
          <a:xfrm>
            <a:off x="2730600" y="2232360"/>
            <a:ext cx="1120680" cy="421920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84" name="PlaceHolder 2"/>
          <p:cNvSpPr>
            <a:spLocks noGrp="1"/>
          </p:cNvSpPr>
          <p:nvPr>
            <p:ph/>
          </p:nvPr>
        </p:nvSpPr>
        <p:spPr>
          <a:xfrm>
            <a:off x="838080" y="1825560"/>
            <a:ext cx="10526040" cy="47311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rgbClr val="000000"/>
                </a:solidFill>
                <a:effectLst/>
                <a:uFillTx/>
                <a:latin typeface="Calibri"/>
                <a:ea typeface="Calibri"/>
              </a:rPr>
              <a:t>Estimates of Location (center)</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The central tendency of a distribution has to do with the "typical" or middle values. The most common measures for central tendency are</a:t>
            </a:r>
            <a:endParaRPr b="0" lang="en-US" sz="2400" strike="noStrike" u="none">
              <a:solidFill>
                <a:srgbClr val="000000"/>
              </a:solidFill>
              <a:effectLst/>
              <a:uFillTx/>
              <a:latin typeface="Arial"/>
            </a:endParaRPr>
          </a:p>
          <a:p>
            <a:pPr lvl="1" marL="457200" indent="-343080" defTabSz="914400">
              <a:lnSpc>
                <a:spcPct val="90000"/>
              </a:lnSpc>
              <a:spcBef>
                <a:spcPts val="499"/>
              </a:spcBef>
              <a:buClr>
                <a:srgbClr val="0246f2"/>
              </a:buClr>
              <a:buFont typeface="Wingdings" charset="2"/>
              <a:buChar char=""/>
              <a:tabLst>
                <a:tab algn="l" pos="0"/>
              </a:tabLst>
            </a:pPr>
            <a:r>
              <a:rPr b="1" i="1" lang="en-US" sz="2400" strike="noStrike" u="none">
                <a:solidFill>
                  <a:srgbClr val="0246f2"/>
                </a:solidFill>
                <a:effectLst/>
                <a:uFillTx/>
                <a:latin typeface="Calibri"/>
                <a:ea typeface="Calibri"/>
              </a:rPr>
              <a:t>Mean </a:t>
            </a:r>
            <a:r>
              <a:rPr b="0" lang="en-US" sz="2400" strike="noStrike" u="none">
                <a:solidFill>
                  <a:schemeClr val="dk1"/>
                </a:solidFill>
                <a:effectLst/>
                <a:uFillTx/>
                <a:latin typeface="Calibri"/>
                <a:ea typeface="Calibri"/>
              </a:rPr>
              <a:t>, (a.k.a. arithmetic average), sum of the data  values divided by total number of values; </a:t>
            </a:r>
            <a:endParaRPr b="0" lang="en-US" sz="2400" strike="noStrike" u="none">
              <a:solidFill>
                <a:srgbClr val="000000"/>
              </a:solidFill>
              <a:effectLst/>
              <a:uFillTx/>
              <a:latin typeface="Arial"/>
            </a:endParaRPr>
          </a:p>
          <a:p>
            <a:pPr lvl="2" marL="914400" indent="-228600" defTabSz="914400">
              <a:lnSpc>
                <a:spcPct val="90000"/>
              </a:lnSpc>
              <a:spcBef>
                <a:spcPts val="499"/>
              </a:spcBef>
              <a:buClr>
                <a:srgbClr val="ff0000"/>
              </a:buClr>
              <a:buFont typeface="Wingdings" charset="2"/>
              <a:buChar char=""/>
              <a:tabLst>
                <a:tab algn="l" pos="0"/>
              </a:tabLst>
            </a:pPr>
            <a:r>
              <a:rPr b="1" i="1" lang="en-US" sz="2000" strike="noStrike" u="none">
                <a:solidFill>
                  <a:srgbClr val="ff0000"/>
                </a:solidFill>
                <a:effectLst/>
                <a:uFillTx/>
                <a:latin typeface="Calibri"/>
                <a:ea typeface="Calibri"/>
              </a:rPr>
              <a:t>Non-robust</a:t>
            </a:r>
            <a:r>
              <a:rPr b="0" lang="en-US" sz="2000" strike="noStrike" u="none">
                <a:solidFill>
                  <a:schemeClr val="dk1"/>
                </a:solidFill>
                <a:effectLst/>
                <a:uFillTx/>
                <a:latin typeface="Calibri"/>
                <a:ea typeface="Calibri"/>
              </a:rPr>
              <a:t>, extreme values will pull the mean towards them </a:t>
            </a:r>
            <a:endParaRPr b="0" lang="en-US" sz="2000" strike="noStrike" u="none">
              <a:solidFill>
                <a:srgbClr val="000000"/>
              </a:solidFill>
              <a:effectLst/>
              <a:uFillTx/>
              <a:latin typeface="Arial"/>
            </a:endParaRPr>
          </a:p>
          <a:p>
            <a:pPr lvl="1" marL="457200" indent="-343080" defTabSz="914400">
              <a:lnSpc>
                <a:spcPct val="90000"/>
              </a:lnSpc>
              <a:spcBef>
                <a:spcPts val="499"/>
              </a:spcBef>
              <a:buClr>
                <a:srgbClr val="0246f2"/>
              </a:buClr>
              <a:buFont typeface="Wingdings" charset="2"/>
              <a:buChar char=""/>
              <a:tabLst>
                <a:tab algn="l" pos="0"/>
              </a:tabLst>
            </a:pPr>
            <a:r>
              <a:rPr b="1" i="1" lang="en-US" sz="2400" strike="noStrike" u="none">
                <a:solidFill>
                  <a:srgbClr val="0246f2"/>
                </a:solidFill>
                <a:effectLst/>
                <a:uFillTx/>
                <a:latin typeface="Calibri"/>
                <a:ea typeface="Calibri"/>
              </a:rPr>
              <a:t>Median</a:t>
            </a:r>
            <a:r>
              <a:rPr b="0" lang="en-US" sz="2400" strike="noStrike" u="none">
                <a:solidFill>
                  <a:schemeClr val="dk1"/>
                </a:solidFill>
                <a:effectLst/>
                <a:uFillTx/>
                <a:latin typeface="Calibri"/>
                <a:ea typeface="Calibri"/>
              </a:rPr>
              <a:t>, the middle of the data after is has been written in order (i.e. sorted)</a:t>
            </a:r>
            <a:endParaRPr b="0" lang="en-US" sz="2400" strike="noStrike" u="none">
              <a:solidFill>
                <a:srgbClr val="000000"/>
              </a:solidFill>
              <a:effectLst/>
              <a:uFillTx/>
              <a:latin typeface="Arial"/>
            </a:endParaRPr>
          </a:p>
          <a:p>
            <a:pPr lvl="2" marL="914400" indent="-228600" defTabSz="914400">
              <a:lnSpc>
                <a:spcPct val="90000"/>
              </a:lnSpc>
              <a:spcBef>
                <a:spcPts val="499"/>
              </a:spcBef>
              <a:buClr>
                <a:srgbClr val="ff0000"/>
              </a:buClr>
              <a:buFont typeface="Wingdings" charset="2"/>
              <a:buChar char=""/>
              <a:tabLst>
                <a:tab algn="l" pos="0"/>
              </a:tabLst>
            </a:pPr>
            <a:r>
              <a:rPr b="1" i="1" lang="en-US" sz="2000" strike="noStrike" u="none">
                <a:solidFill>
                  <a:srgbClr val="ff0000"/>
                </a:solidFill>
                <a:effectLst/>
                <a:uFillTx/>
                <a:latin typeface="Calibri"/>
                <a:ea typeface="Calibri"/>
              </a:rPr>
              <a:t>Robust</a:t>
            </a:r>
            <a:r>
              <a:rPr b="0" lang="en-US" sz="2000" strike="noStrike" u="none">
                <a:solidFill>
                  <a:schemeClr val="dk1"/>
                </a:solidFill>
                <a:effectLst/>
                <a:uFillTx/>
                <a:latin typeface="Calibri"/>
                <a:ea typeface="Calibri"/>
              </a:rPr>
              <a:t>, it is not influenced by extreme values (e.g. outliers)</a:t>
            </a:r>
            <a:endParaRPr b="0" lang="en-US" sz="2000" strike="noStrike" u="none">
              <a:solidFill>
                <a:srgbClr val="000000"/>
              </a:solidFill>
              <a:effectLst/>
              <a:uFillTx/>
              <a:latin typeface="Arial"/>
            </a:endParaRPr>
          </a:p>
          <a:p>
            <a:pPr lvl="1" marL="457200" indent="-343080" defTabSz="914400">
              <a:lnSpc>
                <a:spcPct val="90000"/>
              </a:lnSpc>
              <a:spcBef>
                <a:spcPts val="499"/>
              </a:spcBef>
              <a:buClr>
                <a:srgbClr val="0246f2"/>
              </a:buClr>
              <a:buFont typeface="Wingdings" charset="2"/>
              <a:buChar char=""/>
              <a:tabLst>
                <a:tab algn="l" pos="0"/>
              </a:tabLst>
            </a:pPr>
            <a:r>
              <a:rPr b="1" i="1" lang="en-US" sz="2400" strike="noStrike" u="none">
                <a:solidFill>
                  <a:srgbClr val="0246f2"/>
                </a:solidFill>
                <a:effectLst/>
                <a:uFillTx/>
                <a:latin typeface="Calibri"/>
                <a:ea typeface="Calibri"/>
              </a:rPr>
              <a:t>Mode</a:t>
            </a:r>
            <a:r>
              <a:rPr b="0" lang="en-US" sz="2400" strike="noStrike" u="none">
                <a:solidFill>
                  <a:schemeClr val="dk1"/>
                </a:solidFill>
                <a:effectLst/>
                <a:uFillTx/>
                <a:latin typeface="Calibri"/>
                <a:ea typeface="Calibri"/>
              </a:rPr>
              <a:t>, the most frequently occurring data value</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485" name="PlaceHolder 3"/>
          <p:cNvSpPr>
            <a:spLocks noGrp="1"/>
          </p:cNvSpPr>
          <p:nvPr>
            <p:ph type="ftr" idx="123"/>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486" name="Picture 5" descr=""/>
          <p:cNvPicPr/>
          <p:nvPr/>
        </p:nvPicPr>
        <p:blipFill>
          <a:blip r:embed="rId2"/>
          <a:stretch/>
        </p:blipFill>
        <p:spPr>
          <a:xfrm>
            <a:off x="7315200" y="701280"/>
            <a:ext cx="4667760" cy="1020600"/>
          </a:xfrm>
          <a:prstGeom prst="rect">
            <a:avLst/>
          </a:prstGeom>
          <a:noFill/>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88" name="PlaceHolder 2"/>
          <p:cNvSpPr>
            <a:spLocks noGrp="1"/>
          </p:cNvSpPr>
          <p:nvPr>
            <p:ph/>
          </p:nvPr>
        </p:nvSpPr>
        <p:spPr>
          <a:xfrm>
            <a:off x="838080" y="1825560"/>
            <a:ext cx="10526040" cy="47311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rgbClr val="000000"/>
                </a:solidFill>
                <a:effectLst/>
                <a:uFillTx/>
                <a:latin typeface="Calibri"/>
                <a:ea typeface="Calibri"/>
              </a:rPr>
              <a:t>Estimates of Location (center)</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489" name="PlaceHolder 3"/>
          <p:cNvSpPr>
            <a:spLocks noGrp="1"/>
          </p:cNvSpPr>
          <p:nvPr>
            <p:ph type="ftr" idx="124"/>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490" name="Picture 5" descr="Text&#10;&#10;Description automatically generated"/>
          <p:cNvPicPr/>
          <p:nvPr/>
        </p:nvPicPr>
        <p:blipFill>
          <a:blip r:embed="rId2"/>
          <a:stretch/>
        </p:blipFill>
        <p:spPr>
          <a:xfrm>
            <a:off x="1849680" y="3377160"/>
            <a:ext cx="8480160" cy="1649520"/>
          </a:xfrm>
          <a:prstGeom prst="rect">
            <a:avLst/>
          </a:prstGeom>
          <a:noFill/>
          <a:ln w="0">
            <a:noFill/>
          </a:ln>
        </p:spPr>
      </p:pic>
      <p:sp>
        <p:nvSpPr>
          <p:cNvPr id="491" name="TextBox 5"/>
          <p:cNvSpPr/>
          <p:nvPr/>
        </p:nvSpPr>
        <p:spPr>
          <a:xfrm>
            <a:off x="3639240" y="4828320"/>
            <a:ext cx="585936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lt1">
                    <a:lumMod val="50000"/>
                  </a:schemeClr>
                </a:solidFill>
                <a:effectLst/>
                <a:uFillTx/>
                <a:latin typeface="Calibri"/>
                <a:ea typeface="Calibri"/>
                <a:hlinkClick r:id="rId3"/>
              </a:rPr>
              <a:t>Experimental Design and Analysis</a:t>
            </a:r>
            <a:r>
              <a:rPr b="1" i="1" lang="en-US" sz="1800" strike="noStrike" u="none">
                <a:solidFill>
                  <a:schemeClr val="lt1">
                    <a:lumMod val="50000"/>
                  </a:schemeClr>
                </a:solidFill>
                <a:effectLst/>
                <a:uFillTx/>
                <a:latin typeface="Calibri"/>
                <a:ea typeface="Calibri"/>
              </a:rPr>
              <a:t> by H. J. Seltman</a:t>
            </a:r>
            <a:endParaRPr b="0" lang="en-US" sz="1800" strike="noStrike" u="none">
              <a:solidFill>
                <a:srgbClr val="000000"/>
              </a:solidFill>
              <a:effectLst/>
              <a:uFillTx/>
              <a:latin typeface="Arial"/>
            </a:endParaRPr>
          </a:p>
        </p:txBody>
      </p:sp>
      <p:pic>
        <p:nvPicPr>
          <p:cNvPr id="492" name="Picture 5" descr=""/>
          <p:cNvPicPr/>
          <p:nvPr/>
        </p:nvPicPr>
        <p:blipFill>
          <a:blip r:embed="rId4"/>
          <a:stretch/>
        </p:blipFill>
        <p:spPr>
          <a:xfrm>
            <a:off x="7315200" y="701280"/>
            <a:ext cx="4667760" cy="1020600"/>
          </a:xfrm>
          <a:prstGeom prst="rect">
            <a:avLst/>
          </a:prstGeom>
          <a:noFill/>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94" name="PlaceHolder 2"/>
          <p:cNvSpPr>
            <a:spLocks noGrp="1"/>
          </p:cNvSpPr>
          <p:nvPr>
            <p:ph/>
          </p:nvPr>
        </p:nvSpPr>
        <p:spPr>
          <a:xfrm>
            <a:off x="815040" y="1513800"/>
            <a:ext cx="10526040" cy="47311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rgbClr val="000000"/>
                </a:solidFill>
                <a:effectLst/>
                <a:uFillTx/>
                <a:latin typeface="Calibri"/>
                <a:ea typeface="Calibri"/>
              </a:rPr>
              <a:t>Estimates of Variability (spread)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Spread is an indicator of the variability among the values allowing to summarize the degree of "scatteredness" and how far away they are from the center (e.g. mean).</a:t>
            </a:r>
            <a:endParaRPr b="0" lang="en-US" sz="2100" strike="noStrike" u="none">
              <a:solidFill>
                <a:srgbClr val="000000"/>
              </a:solidFill>
              <a:effectLst/>
              <a:uFillTx/>
              <a:latin typeface="Arial"/>
            </a:endParaRPr>
          </a:p>
          <a:p>
            <a:pPr lvl="1" marL="457200" indent="-343080" defTabSz="914400">
              <a:lnSpc>
                <a:spcPct val="90000"/>
              </a:lnSpc>
              <a:spcBef>
                <a:spcPts val="499"/>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Range</a:t>
            </a:r>
            <a:r>
              <a:rPr b="0" lang="en-US" sz="2100" strike="noStrike" u="none">
                <a:solidFill>
                  <a:schemeClr val="dk1"/>
                </a:solidFill>
                <a:effectLst/>
                <a:uFillTx/>
                <a:latin typeface="Calibri"/>
                <a:ea typeface="Calibri"/>
              </a:rPr>
              <a:t>, the distance from the minimum value to the maximum value (max- min)</a:t>
            </a:r>
            <a:endParaRPr b="0" lang="en-US" sz="2100" strike="noStrike" u="none">
              <a:solidFill>
                <a:srgbClr val="000000"/>
              </a:solidFill>
              <a:effectLst/>
              <a:uFillTx/>
              <a:latin typeface="Arial"/>
            </a:endParaRPr>
          </a:p>
          <a:p>
            <a:pPr lvl="2" marL="914400" indent="-228600" defTabSz="914400">
              <a:lnSpc>
                <a:spcPct val="90000"/>
              </a:lnSpc>
              <a:spcBef>
                <a:spcPts val="499"/>
              </a:spcBef>
              <a:buClr>
                <a:srgbClr val="ff0000"/>
              </a:buClr>
              <a:buFont typeface="Wingdings" charset="2"/>
              <a:buChar char=""/>
              <a:tabLst>
                <a:tab algn="l" pos="0"/>
              </a:tabLst>
            </a:pPr>
            <a:r>
              <a:rPr b="1" i="1" lang="en-US" sz="1700" strike="noStrike" u="none">
                <a:solidFill>
                  <a:srgbClr val="ff0000"/>
                </a:solidFill>
                <a:effectLst/>
                <a:uFillTx/>
                <a:latin typeface="Calibri"/>
                <a:ea typeface="Calibri"/>
              </a:rPr>
              <a:t>Non-robust</a:t>
            </a:r>
            <a:endParaRPr b="0" lang="en-US" sz="1700" strike="noStrike" u="none">
              <a:solidFill>
                <a:srgbClr val="000000"/>
              </a:solidFill>
              <a:effectLst/>
              <a:uFillTx/>
              <a:latin typeface="Arial"/>
            </a:endParaRPr>
          </a:p>
          <a:p>
            <a:pPr lvl="1" marL="457200" indent="-343080" defTabSz="914400">
              <a:lnSpc>
                <a:spcPct val="90000"/>
              </a:lnSpc>
              <a:spcBef>
                <a:spcPts val="499"/>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Quartiles</a:t>
            </a:r>
            <a:r>
              <a:rPr b="0" lang="en-US" sz="2100" strike="noStrike" u="none">
                <a:solidFill>
                  <a:schemeClr val="dk1"/>
                </a:solidFill>
                <a:effectLst/>
                <a:uFillTx/>
                <a:latin typeface="Calibri"/>
                <a:ea typeface="Calibri"/>
              </a:rPr>
              <a:t>, divide an ordered dataset into four equal parts, and refer to the values of the point </a:t>
            </a:r>
            <a:r>
              <a:rPr b="0" i="1" lang="en-US" sz="2100" strike="noStrike" u="none">
                <a:solidFill>
                  <a:schemeClr val="dk1"/>
                </a:solidFill>
                <a:effectLst/>
                <a:uFillTx/>
                <a:latin typeface="Calibri"/>
                <a:ea typeface="Calibri"/>
              </a:rPr>
              <a:t>between</a:t>
            </a:r>
            <a:r>
              <a:rPr b="0" lang="en-US" sz="2100" strike="noStrike" u="none">
                <a:solidFill>
                  <a:schemeClr val="dk1"/>
                </a:solidFill>
                <a:effectLst/>
                <a:uFillTx/>
                <a:latin typeface="Calibri"/>
                <a:ea typeface="Calibri"/>
              </a:rPr>
              <a:t> the quarters</a:t>
            </a:r>
            <a:endParaRPr b="0" lang="en-US" sz="2100" strike="noStrike" u="none">
              <a:solidFill>
                <a:srgbClr val="000000"/>
              </a:solidFill>
              <a:effectLst/>
              <a:uFillTx/>
              <a:latin typeface="Arial"/>
            </a:endParaRPr>
          </a:p>
          <a:p>
            <a:pPr lvl="1" marL="457200" indent="-343080" defTabSz="914400">
              <a:lnSpc>
                <a:spcPct val="90000"/>
              </a:lnSpc>
              <a:spcBef>
                <a:spcPts val="499"/>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Interquartile range</a:t>
            </a:r>
            <a:r>
              <a:rPr b="0" lang="en-US" sz="2100" strike="noStrike" u="none">
                <a:solidFill>
                  <a:schemeClr val="dk1"/>
                </a:solidFill>
                <a:effectLst/>
                <a:uFillTx/>
                <a:latin typeface="Calibri"/>
                <a:ea typeface="Calibri"/>
              </a:rPr>
              <a:t> (</a:t>
            </a:r>
            <a:r>
              <a:rPr b="1" lang="en-US" sz="2100" strike="noStrike" u="none">
                <a:solidFill>
                  <a:schemeClr val="dk1"/>
                </a:solidFill>
                <a:effectLst/>
                <a:uFillTx/>
                <a:latin typeface="Calibri"/>
                <a:ea typeface="Calibri"/>
              </a:rPr>
              <a:t>IQR</a:t>
            </a:r>
            <a:r>
              <a:rPr b="0" lang="en-US" sz="2100" strike="noStrike" u="none">
                <a:solidFill>
                  <a:schemeClr val="dk1"/>
                </a:solidFill>
                <a:effectLst/>
                <a:uFillTx/>
                <a:latin typeface="Calibri"/>
                <a:ea typeface="Calibri"/>
              </a:rPr>
              <a:t>), the difference between quartile 3 and quartile1 (Q3-Q1)</a:t>
            </a:r>
            <a:endParaRPr b="0" lang="en-US" sz="2100" strike="noStrike" u="none">
              <a:solidFill>
                <a:srgbClr val="000000"/>
              </a:solidFill>
              <a:effectLst/>
              <a:uFillTx/>
              <a:latin typeface="Arial"/>
            </a:endParaRPr>
          </a:p>
          <a:p>
            <a:pPr lvl="2" marL="914400" indent="-285840" defTabSz="914400">
              <a:lnSpc>
                <a:spcPct val="90000"/>
              </a:lnSpc>
              <a:spcBef>
                <a:spcPts val="499"/>
              </a:spcBef>
              <a:buClr>
                <a:srgbClr val="ff0000"/>
              </a:buClr>
              <a:buFont typeface="Wingdings" charset="2"/>
              <a:buChar char=""/>
              <a:tabLst>
                <a:tab algn="l" pos="0"/>
              </a:tabLst>
            </a:pPr>
            <a:r>
              <a:rPr b="1" i="1" lang="en-US" sz="1700" strike="noStrike" u="none">
                <a:solidFill>
                  <a:srgbClr val="ff0000"/>
                </a:solidFill>
                <a:effectLst/>
                <a:uFillTx/>
                <a:latin typeface="Calibri"/>
                <a:ea typeface="Calibri"/>
              </a:rPr>
              <a:t>Robust</a:t>
            </a:r>
            <a:endParaRPr b="0" lang="en-US" sz="1700" strike="noStrike" u="none">
              <a:solidFill>
                <a:srgbClr val="000000"/>
              </a:solidFill>
              <a:effectLst/>
              <a:uFillTx/>
              <a:latin typeface="Arial"/>
            </a:endParaRPr>
          </a:p>
          <a:p>
            <a:pPr lvl="1" marL="457200" indent="-343080" defTabSz="914400">
              <a:lnSpc>
                <a:spcPct val="90000"/>
              </a:lnSpc>
              <a:spcBef>
                <a:spcPts val="499"/>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Variance</a:t>
            </a:r>
            <a:r>
              <a:rPr b="0" lang="en-US" sz="2100" strike="noStrike" u="none">
                <a:solidFill>
                  <a:schemeClr val="dk1"/>
                </a:solidFill>
                <a:effectLst/>
                <a:uFillTx/>
                <a:latin typeface="Calibri"/>
                <a:ea typeface="Calibri"/>
              </a:rPr>
              <a:t>, standard measure of the spread of the data around the mean </a:t>
            </a:r>
            <a:endParaRPr b="0" lang="en-US" sz="2100" strike="noStrike" u="none">
              <a:solidFill>
                <a:srgbClr val="000000"/>
              </a:solidFill>
              <a:effectLst/>
              <a:uFillTx/>
              <a:latin typeface="Arial"/>
            </a:endParaRPr>
          </a:p>
          <a:p>
            <a:pPr lvl="2" marL="914400" indent="-228600" defTabSz="914400">
              <a:lnSpc>
                <a:spcPct val="90000"/>
              </a:lnSpc>
              <a:spcBef>
                <a:spcPts val="499"/>
              </a:spcBef>
              <a:buClr>
                <a:srgbClr val="ff0000"/>
              </a:buClr>
              <a:buFont typeface="Wingdings" charset="2"/>
              <a:buChar char=""/>
              <a:tabLst>
                <a:tab algn="l" pos="0"/>
              </a:tabLst>
            </a:pPr>
            <a:r>
              <a:rPr b="1" i="1" lang="en-US" sz="1700" strike="noStrike" u="none">
                <a:solidFill>
                  <a:srgbClr val="ff0000"/>
                </a:solidFill>
                <a:effectLst/>
                <a:uFillTx/>
                <a:latin typeface="Calibri"/>
                <a:ea typeface="Calibri"/>
              </a:rPr>
              <a:t>Non-robust</a:t>
            </a:r>
            <a:endParaRPr b="0" lang="en-US" sz="1700" strike="noStrike" u="none">
              <a:solidFill>
                <a:srgbClr val="000000"/>
              </a:solidFill>
              <a:effectLst/>
              <a:uFillTx/>
              <a:latin typeface="Arial"/>
            </a:endParaRPr>
          </a:p>
          <a:p>
            <a:pPr lvl="1" marL="457200" indent="-343080" defTabSz="914400">
              <a:lnSpc>
                <a:spcPct val="90000"/>
              </a:lnSpc>
              <a:spcBef>
                <a:spcPts val="499"/>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Standard deviation</a:t>
            </a:r>
            <a:r>
              <a:rPr b="0" lang="en-US" sz="2100" strike="noStrike" u="none">
                <a:solidFill>
                  <a:schemeClr val="dk1"/>
                </a:solidFill>
                <a:effectLst/>
                <a:uFillTx/>
                <a:latin typeface="Calibri"/>
                <a:ea typeface="Calibri"/>
              </a:rPr>
              <a:t>, is the squared root of the variance, and it is in the same unit of the data making the estimates more interpretable.</a:t>
            </a:r>
            <a:endParaRPr b="0" lang="en-US" sz="2100" strike="noStrike" u="none">
              <a:solidFill>
                <a:srgbClr val="000000"/>
              </a:solidFill>
              <a:effectLst/>
              <a:uFillTx/>
              <a:latin typeface="Arial"/>
            </a:endParaRPr>
          </a:p>
          <a:p>
            <a:pPr lvl="2" marL="914400" indent="-228600" defTabSz="914400">
              <a:lnSpc>
                <a:spcPct val="90000"/>
              </a:lnSpc>
              <a:spcBef>
                <a:spcPts val="499"/>
              </a:spcBef>
              <a:buClr>
                <a:srgbClr val="ff0000"/>
              </a:buClr>
              <a:buFont typeface="Wingdings" charset="2"/>
              <a:buChar char=""/>
              <a:tabLst>
                <a:tab algn="l" pos="0"/>
              </a:tabLst>
            </a:pPr>
            <a:r>
              <a:rPr b="1" i="1" lang="en-US" sz="1700" strike="noStrike" u="none">
                <a:solidFill>
                  <a:srgbClr val="ff0000"/>
                </a:solidFill>
                <a:effectLst/>
                <a:uFillTx/>
                <a:latin typeface="Calibri"/>
                <a:ea typeface="Calibri"/>
              </a:rPr>
              <a:t>Non-robust</a:t>
            </a:r>
            <a:endParaRPr b="0" lang="en-US" sz="17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p:txBody>
      </p:sp>
      <p:sp>
        <p:nvSpPr>
          <p:cNvPr id="495" name="PlaceHolder 3"/>
          <p:cNvSpPr>
            <a:spLocks noGrp="1"/>
          </p:cNvSpPr>
          <p:nvPr>
            <p:ph type="ftr" idx="125"/>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&lt; </a:t>
            </a:r>
            <a:r>
              <a:rPr b="0" lang="en-US" sz="1200" strike="noStrike" u="sng">
                <a:solidFill>
                  <a:schemeClr val="dk1">
                    <a:tint val="75000"/>
                  </a:schemeClr>
                </a:solidFill>
                <a:effectLst/>
                <a:uFillTx/>
                <a:latin typeface="Calibri"/>
                <a:ea typeface="Calibri"/>
                <a:hlinkClick r:id="rId2"/>
              </a:rPr>
              <a:t>https://www.abs.gov.au/websitedbs/D3310114.nsf/home/statistical+language+-+measures+of+spread</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96" name="Picture 5" descr=""/>
          <p:cNvPicPr/>
          <p:nvPr/>
        </p:nvPicPr>
        <p:blipFill>
          <a:blip r:embed="rId3"/>
          <a:stretch/>
        </p:blipFill>
        <p:spPr>
          <a:xfrm>
            <a:off x="7315200" y="701280"/>
            <a:ext cx="4667760" cy="1020600"/>
          </a:xfrm>
          <a:prstGeom prst="rect">
            <a:avLst/>
          </a:prstGeom>
          <a:noFill/>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498" name="PlaceHolder 2"/>
          <p:cNvSpPr>
            <a:spLocks noGrp="1"/>
          </p:cNvSpPr>
          <p:nvPr>
            <p:ph/>
          </p:nvPr>
        </p:nvSpPr>
        <p:spPr>
          <a:xfrm>
            <a:off x="838080" y="1825560"/>
            <a:ext cx="10526040" cy="473112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400" strike="noStrike" u="none">
                <a:solidFill>
                  <a:srgbClr val="000000"/>
                </a:solidFill>
                <a:effectLst/>
                <a:uFillTx/>
                <a:latin typeface="Calibri"/>
                <a:ea typeface="Calibri"/>
              </a:rPr>
              <a:t>Estimates of Variability (spread)</a:t>
            </a: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499" name="PlaceHolder 3"/>
          <p:cNvSpPr>
            <a:spLocks noGrp="1"/>
          </p:cNvSpPr>
          <p:nvPr>
            <p:ph type="ftr" idx="126"/>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sp>
        <p:nvSpPr>
          <p:cNvPr id="500" name="TextBox 5"/>
          <p:cNvSpPr/>
          <p:nvPr/>
        </p:nvSpPr>
        <p:spPr>
          <a:xfrm>
            <a:off x="3154320" y="4816800"/>
            <a:ext cx="585936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lt1">
                    <a:lumMod val="50000"/>
                  </a:schemeClr>
                </a:solidFill>
                <a:effectLst/>
                <a:uFillTx/>
                <a:latin typeface="Calibri"/>
                <a:ea typeface="Calibri"/>
                <a:hlinkClick r:id="rId2"/>
              </a:rPr>
              <a:t>Experimental Design and Analysis</a:t>
            </a:r>
            <a:r>
              <a:rPr b="1" i="1" lang="en-US" sz="1800" strike="noStrike" u="none">
                <a:solidFill>
                  <a:schemeClr val="lt1">
                    <a:lumMod val="50000"/>
                  </a:schemeClr>
                </a:solidFill>
                <a:effectLst/>
                <a:uFillTx/>
                <a:latin typeface="Calibri"/>
                <a:ea typeface="Calibri"/>
              </a:rPr>
              <a:t> by H. J. Seltman</a:t>
            </a:r>
            <a:endParaRPr b="0" lang="en-US" sz="1800" strike="noStrike" u="none">
              <a:solidFill>
                <a:srgbClr val="000000"/>
              </a:solidFill>
              <a:effectLst/>
              <a:uFillTx/>
              <a:latin typeface="Arial"/>
            </a:endParaRPr>
          </a:p>
        </p:txBody>
      </p:sp>
      <p:pic>
        <p:nvPicPr>
          <p:cNvPr id="501" name="Picture 8" descr=""/>
          <p:cNvPicPr/>
          <p:nvPr/>
        </p:nvPicPr>
        <p:blipFill>
          <a:blip r:embed="rId3"/>
          <a:stretch/>
        </p:blipFill>
        <p:spPr>
          <a:xfrm>
            <a:off x="1110600" y="3687480"/>
            <a:ext cx="9957960" cy="993960"/>
          </a:xfrm>
          <a:prstGeom prst="rect">
            <a:avLst/>
          </a:prstGeom>
          <a:noFill/>
          <a:ln w="0">
            <a:noFill/>
          </a:ln>
        </p:spPr>
      </p:pic>
      <p:pic>
        <p:nvPicPr>
          <p:cNvPr id="502" name="Picture 5" descr=""/>
          <p:cNvPicPr/>
          <p:nvPr/>
        </p:nvPicPr>
        <p:blipFill>
          <a:blip r:embed="rId4"/>
          <a:stretch/>
        </p:blipFill>
        <p:spPr>
          <a:xfrm>
            <a:off x="7315200" y="701280"/>
            <a:ext cx="4667760" cy="1020600"/>
          </a:xfrm>
          <a:prstGeom prst="rect">
            <a:avLst/>
          </a:prstGeom>
          <a:noFill/>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04" name="PlaceHolder 2"/>
          <p:cNvSpPr>
            <a:spLocks noGrp="1"/>
          </p:cNvSpPr>
          <p:nvPr>
            <p:ph/>
          </p:nvPr>
        </p:nvSpPr>
        <p:spPr>
          <a:xfrm>
            <a:off x="838080" y="1825560"/>
            <a:ext cx="10526040" cy="47311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rgbClr val="000000"/>
                </a:solidFill>
                <a:effectLst/>
                <a:uFillTx/>
                <a:latin typeface="Calibri"/>
                <a:ea typeface="Calibri"/>
              </a:rPr>
              <a:t>Estimates of Shape</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Two additional useful univariate descriptors are the skewness and kurtosis of a distribution. </a:t>
            </a:r>
            <a:endParaRPr b="0" lang="en-US" sz="24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400" strike="noStrike" u="none">
                <a:solidFill>
                  <a:srgbClr val="0246f2"/>
                </a:solidFill>
                <a:effectLst/>
                <a:uFillTx/>
                <a:latin typeface="Calibri"/>
                <a:ea typeface="Calibri"/>
              </a:rPr>
              <a:t>Skewness</a:t>
            </a:r>
            <a:r>
              <a:rPr b="0" lang="en-US" sz="2400" strike="noStrike" u="none">
                <a:solidFill>
                  <a:schemeClr val="dk1"/>
                </a:solidFill>
                <a:effectLst/>
                <a:uFillTx/>
                <a:latin typeface="Calibri"/>
                <a:ea typeface="Calibri"/>
              </a:rPr>
              <a:t>, is a measure of asymmetry (lack of symmetry)</a:t>
            </a:r>
            <a:endParaRPr b="0" lang="en-US" sz="24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400" strike="noStrike" u="none">
                <a:solidFill>
                  <a:srgbClr val="0246f2"/>
                </a:solidFill>
                <a:effectLst/>
                <a:uFillTx/>
                <a:latin typeface="Calibri"/>
                <a:ea typeface="Calibri"/>
              </a:rPr>
              <a:t>Kurtosis</a:t>
            </a:r>
            <a:r>
              <a:rPr b="0" lang="en-US" sz="2400" strike="noStrike" u="none">
                <a:solidFill>
                  <a:schemeClr val="dk1"/>
                </a:solidFill>
                <a:effectLst/>
                <a:uFillTx/>
                <a:latin typeface="Calibri"/>
                <a:ea typeface="Calibri"/>
              </a:rPr>
              <a:t>, is a measure of “peakedness” allowing to infer whether the data are heavy-tailed or light-tailed relative to a normal distribution. Data sets with high kurtosis tend to have heavy tails, or outliers. Data sets with low kurtosis tend to have light tails, or lack of outliers. </a:t>
            </a:r>
            <a:endParaRPr b="0" lang="en-US" sz="24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400" strike="noStrike" u="none">
                <a:solidFill>
                  <a:srgbClr val="0246f2"/>
                </a:solidFill>
                <a:effectLst/>
                <a:uFillTx/>
                <a:latin typeface="Calibri"/>
                <a:ea typeface="Calibri"/>
              </a:rPr>
              <a:t>Outliers</a:t>
            </a:r>
            <a:r>
              <a:rPr b="0" lang="en-US" sz="2400" strike="noStrike" u="none">
                <a:solidFill>
                  <a:schemeClr val="dk1"/>
                </a:solidFill>
                <a:effectLst/>
                <a:uFillTx/>
                <a:latin typeface="Calibri"/>
                <a:ea typeface="Calibri"/>
              </a:rPr>
              <a:t>, there is no generally recognized formal definition for outlier, but usually it they represent values that are outside of the areas of a distribution that would commonly occur</a:t>
            </a:r>
            <a:endParaRPr b="0" lang="en-US" sz="24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400" strike="noStrike" u="none">
                <a:solidFill>
                  <a:srgbClr val="0246f2"/>
                </a:solidFill>
                <a:effectLst/>
                <a:uFillTx/>
                <a:latin typeface="Calibri"/>
                <a:ea typeface="Calibri"/>
              </a:rPr>
              <a:t>Modality</a:t>
            </a:r>
            <a:r>
              <a:rPr b="0" lang="en-US" sz="2400" strike="noStrike" u="none">
                <a:solidFill>
                  <a:schemeClr val="dk1"/>
                </a:solidFill>
                <a:effectLst/>
                <a:uFillTx/>
                <a:latin typeface="Calibri"/>
                <a:ea typeface="Calibri"/>
              </a:rPr>
              <a:t>, a description of the number of peaks in a distribution</a:t>
            </a:r>
            <a:endParaRPr b="0" lang="en-US" sz="2400" strike="noStrike" u="none">
              <a:solidFill>
                <a:srgbClr val="000000"/>
              </a:solidFill>
              <a:effectLst/>
              <a:uFillTx/>
              <a:latin typeface="Arial"/>
            </a:endParaRPr>
          </a:p>
        </p:txBody>
      </p:sp>
      <p:sp>
        <p:nvSpPr>
          <p:cNvPr id="505" name="PlaceHolder 3"/>
          <p:cNvSpPr>
            <a:spLocks noGrp="1"/>
          </p:cNvSpPr>
          <p:nvPr>
            <p:ph type="ftr" idx="127"/>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506" name="Picture 5" descr=""/>
          <p:cNvPicPr/>
          <p:nvPr/>
        </p:nvPicPr>
        <p:blipFill>
          <a:blip r:embed="rId2"/>
          <a:stretch/>
        </p:blipFill>
        <p:spPr>
          <a:xfrm>
            <a:off x="7315200" y="701280"/>
            <a:ext cx="4667760" cy="1020600"/>
          </a:xfrm>
          <a:prstGeom prst="rect">
            <a:avLst/>
          </a:prstGeom>
          <a:noFill/>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08" name="PlaceHolder 2"/>
          <p:cNvSpPr>
            <a:spLocks noGrp="1"/>
          </p:cNvSpPr>
          <p:nvPr>
            <p:ph/>
          </p:nvPr>
        </p:nvSpPr>
        <p:spPr>
          <a:xfrm>
            <a:off x="838080" y="1825560"/>
            <a:ext cx="10526040" cy="473112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400" strike="noStrike" u="none">
                <a:solidFill>
                  <a:srgbClr val="000000"/>
                </a:solidFill>
                <a:effectLst/>
                <a:uFillTx/>
                <a:latin typeface="Calibri"/>
                <a:ea typeface="Calibri"/>
              </a:rPr>
              <a:t>Estimates of Shape</a:t>
            </a: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509" name="PlaceHolder 3"/>
          <p:cNvSpPr>
            <a:spLocks noGrp="1"/>
          </p:cNvSpPr>
          <p:nvPr>
            <p:ph type="ftr" idx="128"/>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sp>
        <p:nvSpPr>
          <p:cNvPr id="510" name="TextBox 5"/>
          <p:cNvSpPr/>
          <p:nvPr/>
        </p:nvSpPr>
        <p:spPr>
          <a:xfrm>
            <a:off x="3154320" y="4816800"/>
            <a:ext cx="585936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lt1">
                    <a:lumMod val="50000"/>
                  </a:schemeClr>
                </a:solidFill>
                <a:effectLst/>
                <a:uFillTx/>
                <a:latin typeface="Calibri"/>
                <a:ea typeface="Calibri"/>
                <a:hlinkClick r:id="rId2"/>
              </a:rPr>
              <a:t>Experimental Design and Analysis</a:t>
            </a:r>
            <a:r>
              <a:rPr b="1" i="1" lang="en-US" sz="1800" strike="noStrike" u="none">
                <a:solidFill>
                  <a:schemeClr val="lt1">
                    <a:lumMod val="50000"/>
                  </a:schemeClr>
                </a:solidFill>
                <a:effectLst/>
                <a:uFillTx/>
                <a:latin typeface="Calibri"/>
                <a:ea typeface="Calibri"/>
              </a:rPr>
              <a:t> by H. J. Seltman</a:t>
            </a:r>
            <a:endParaRPr b="0" lang="en-US" sz="1800" strike="noStrike" u="none">
              <a:solidFill>
                <a:srgbClr val="000000"/>
              </a:solidFill>
              <a:effectLst/>
              <a:uFillTx/>
              <a:latin typeface="Arial"/>
            </a:endParaRPr>
          </a:p>
        </p:txBody>
      </p:sp>
      <p:pic>
        <p:nvPicPr>
          <p:cNvPr id="511" name="Picture 8" descr="Text&#10;&#10;Description automatically generated"/>
          <p:cNvPicPr/>
          <p:nvPr/>
        </p:nvPicPr>
        <p:blipFill>
          <a:blip r:embed="rId3"/>
          <a:stretch/>
        </p:blipFill>
        <p:spPr>
          <a:xfrm>
            <a:off x="1688040" y="3428280"/>
            <a:ext cx="8803440" cy="1259280"/>
          </a:xfrm>
          <a:prstGeom prst="rect">
            <a:avLst/>
          </a:prstGeom>
          <a:noFill/>
          <a:ln w="0">
            <a:noFill/>
          </a:ln>
        </p:spPr>
      </p:pic>
      <p:pic>
        <p:nvPicPr>
          <p:cNvPr id="512" name="Picture 5" descr=""/>
          <p:cNvPicPr/>
          <p:nvPr/>
        </p:nvPicPr>
        <p:blipFill>
          <a:blip r:embed="rId4"/>
          <a:stretch/>
        </p:blipFill>
        <p:spPr>
          <a:xfrm>
            <a:off x="7315200" y="701280"/>
            <a:ext cx="4667760" cy="1020600"/>
          </a:xfrm>
          <a:prstGeom prst="rect">
            <a:avLst/>
          </a:prstGeom>
          <a:noFill/>
          <a:ln w="0">
            <a:noFill/>
          </a:ln>
        </p:spPr>
      </p:pic>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14" name="PlaceHolder 2"/>
          <p:cNvSpPr>
            <a:spLocks noGrp="1"/>
          </p:cNvSpPr>
          <p:nvPr>
            <p:ph/>
          </p:nvPr>
        </p:nvSpPr>
        <p:spPr>
          <a:xfrm>
            <a:off x="838080" y="1825560"/>
            <a:ext cx="10895400" cy="47311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rgbClr val="000000"/>
                </a:solidFill>
                <a:effectLst/>
                <a:uFillTx/>
                <a:latin typeface="Calibri"/>
                <a:ea typeface="Calibri"/>
              </a:rPr>
              <a:t>Estimates of Relationship Strength</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Correlation</a:t>
            </a:r>
            <a:r>
              <a:rPr b="0" lang="en-US" sz="2400" strike="noStrike" u="none">
                <a:solidFill>
                  <a:schemeClr val="dk1"/>
                </a:solidFill>
                <a:effectLst/>
                <a:uFillTx/>
                <a:latin typeface="Calibri"/>
                <a:ea typeface="Calibri"/>
              </a:rPr>
              <a:t>, the degree to which two different variables (i.e. measures) are related to one another. Correlations are useful because they can indicate a predictive relationship that can be exploited in practice. However, in general, the presence of a correlation is not sufficient to infer the presence of a causal relationship.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Correlation Coefficient</a:t>
            </a:r>
            <a:r>
              <a:rPr b="0" lang="en-US" sz="2400" strike="noStrike" u="none">
                <a:solidFill>
                  <a:schemeClr val="dk1"/>
                </a:solidFill>
                <a:effectLst/>
                <a:uFillTx/>
                <a:latin typeface="Calibri"/>
                <a:ea typeface="Calibri"/>
              </a:rPr>
              <a:t>, a number between [-1,1] that signifies the strength and direction of the relationship. A CC of 1, means the that there is a strong positive relation between the two variables; a CC of –1, means that there is strong negative relationship; and a CC score of 0 denotes a weak relationship strength between the two variables (direction + strength).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400" strike="noStrike" u="none">
                <a:solidFill>
                  <a:srgbClr val="0246f2"/>
                </a:solidFill>
                <a:effectLst/>
                <a:uFillTx/>
                <a:latin typeface="Calibri"/>
                <a:ea typeface="Calibri"/>
              </a:rPr>
              <a:t>Covariance</a:t>
            </a:r>
            <a:r>
              <a:rPr b="0" lang="en-US" sz="2400" strike="noStrike" u="none">
                <a:solidFill>
                  <a:schemeClr val="dk1"/>
                </a:solidFill>
                <a:effectLst/>
                <a:uFillTx/>
                <a:latin typeface="Calibri"/>
                <a:ea typeface="Calibri"/>
              </a:rPr>
              <a:t>, the degree to which one variable changes in synchrony with another. It is best to think of covariance as providing insights into the direction of the relationship.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515" name="PlaceHolder 3"/>
          <p:cNvSpPr>
            <a:spLocks noGrp="1"/>
          </p:cNvSpPr>
          <p:nvPr>
            <p:ph type="ftr" idx="129"/>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Footer</a:t>
            </a:r>
            <a:endParaRPr b="0" lang="en-US" sz="1200" strike="noStrike" u="none">
              <a:solidFill>
                <a:srgbClr val="000000"/>
              </a:solidFill>
              <a:effectLst/>
              <a:uFillTx/>
              <a:latin typeface="Times New Roman"/>
            </a:endParaRPr>
          </a:p>
        </p:txBody>
      </p:sp>
      <p:pic>
        <p:nvPicPr>
          <p:cNvPr id="516" name="Picture 7" descr="Chart, scatter chart&#10;&#10;Description automatically generated"/>
          <p:cNvPicPr/>
          <p:nvPr/>
        </p:nvPicPr>
        <p:blipFill>
          <a:blip r:embed="rId1"/>
          <a:stretch/>
        </p:blipFill>
        <p:spPr>
          <a:xfrm>
            <a:off x="8308080" y="366120"/>
            <a:ext cx="3053880" cy="1681920"/>
          </a:xfrm>
          <a:prstGeom prst="rect">
            <a:avLst/>
          </a:prstGeom>
          <a:noFill/>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18" name="PlaceHolder 2"/>
          <p:cNvSpPr>
            <a:spLocks noGrp="1"/>
          </p:cNvSpPr>
          <p:nvPr>
            <p:ph/>
          </p:nvPr>
        </p:nvSpPr>
        <p:spPr>
          <a:xfrm>
            <a:off x="838080" y="1825560"/>
            <a:ext cx="10526040" cy="473112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400" strike="noStrike" u="none">
                <a:solidFill>
                  <a:srgbClr val="000000"/>
                </a:solidFill>
                <a:effectLst/>
                <a:uFillTx/>
                <a:latin typeface="Calibri"/>
                <a:ea typeface="Calibri"/>
              </a:rPr>
              <a:t>Estimates of Relationship</a:t>
            </a: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519" name="PlaceHolder 3"/>
          <p:cNvSpPr>
            <a:spLocks noGrp="1"/>
          </p:cNvSpPr>
          <p:nvPr>
            <p:ph type="ftr" idx="130"/>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sp>
        <p:nvSpPr>
          <p:cNvPr id="520" name="TextBox 5"/>
          <p:cNvSpPr/>
          <p:nvPr/>
        </p:nvSpPr>
        <p:spPr>
          <a:xfrm>
            <a:off x="3154320" y="4816800"/>
            <a:ext cx="585936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lt1">
                    <a:lumMod val="50000"/>
                  </a:schemeClr>
                </a:solidFill>
                <a:effectLst/>
                <a:uFillTx/>
                <a:latin typeface="Calibri"/>
                <a:ea typeface="Calibri"/>
                <a:hlinkClick r:id="rId2"/>
              </a:rPr>
              <a:t>Experimental Design and Analysis</a:t>
            </a:r>
            <a:r>
              <a:rPr b="1" i="1" lang="en-US" sz="1800" strike="noStrike" u="none">
                <a:solidFill>
                  <a:schemeClr val="lt1">
                    <a:lumMod val="50000"/>
                  </a:schemeClr>
                </a:solidFill>
                <a:effectLst/>
                <a:uFillTx/>
                <a:latin typeface="Calibri"/>
                <a:ea typeface="Calibri"/>
              </a:rPr>
              <a:t> by H. J. Seltman</a:t>
            </a:r>
            <a:endParaRPr b="0" lang="en-US" sz="1800" strike="noStrike" u="none">
              <a:solidFill>
                <a:srgbClr val="000000"/>
              </a:solidFill>
              <a:effectLst/>
              <a:uFillTx/>
              <a:latin typeface="Arial"/>
            </a:endParaRPr>
          </a:p>
        </p:txBody>
      </p:sp>
      <p:pic>
        <p:nvPicPr>
          <p:cNvPr id="521" name="Picture 5" descr=""/>
          <p:cNvPicPr/>
          <p:nvPr/>
        </p:nvPicPr>
        <p:blipFill>
          <a:blip r:embed="rId3"/>
          <a:stretch/>
        </p:blipFill>
        <p:spPr>
          <a:xfrm>
            <a:off x="7315200" y="701280"/>
            <a:ext cx="4667760" cy="1020600"/>
          </a:xfrm>
          <a:prstGeom prst="rect">
            <a:avLst/>
          </a:prstGeom>
          <a:noFill/>
          <a:ln w="0">
            <a:noFill/>
          </a:ln>
        </p:spPr>
      </p:pic>
      <p:pic>
        <p:nvPicPr>
          <p:cNvPr id="522" name="Picture 7" descr="Text&#10;&#10;Description automatically generated"/>
          <p:cNvPicPr/>
          <p:nvPr/>
        </p:nvPicPr>
        <p:blipFill>
          <a:blip r:embed="rId4"/>
          <a:stretch/>
        </p:blipFill>
        <p:spPr>
          <a:xfrm>
            <a:off x="1489320" y="3112560"/>
            <a:ext cx="8651160" cy="1479960"/>
          </a:xfrm>
          <a:prstGeom prst="rect">
            <a:avLst/>
          </a:prstGeom>
          <a:noFill/>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24"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Quantitative Statistics Overview</a:t>
            </a:r>
            <a:endParaRPr b="0" lang="en-US" sz="2400" strike="noStrike" u="none">
              <a:solidFill>
                <a:srgbClr val="000000"/>
              </a:solidFill>
              <a:effectLst/>
              <a:uFillTx/>
              <a:latin typeface="Arial"/>
            </a:endParaRPr>
          </a:p>
        </p:txBody>
      </p:sp>
      <p:pic>
        <p:nvPicPr>
          <p:cNvPr id="525" name="Picture 7" descr="Chart, scatter chart&#10;&#10;Description automatically generated"/>
          <p:cNvPicPr/>
          <p:nvPr/>
        </p:nvPicPr>
        <p:blipFill>
          <a:blip r:embed="rId1"/>
          <a:stretch/>
        </p:blipFill>
        <p:spPr>
          <a:xfrm>
            <a:off x="8308080" y="366120"/>
            <a:ext cx="3053880" cy="1681920"/>
          </a:xfrm>
          <a:prstGeom prst="rect">
            <a:avLst/>
          </a:prstGeom>
          <a:noFill/>
          <a:ln w="0">
            <a:noFill/>
          </a:ln>
        </p:spPr>
      </p:pic>
      <p:pic>
        <p:nvPicPr>
          <p:cNvPr id="526" name="Picture 7" descr="Diagram&#10;&#10;Description automatically generated"/>
          <p:cNvPicPr/>
          <p:nvPr/>
        </p:nvPicPr>
        <p:blipFill>
          <a:blip r:embed="rId2"/>
          <a:stretch/>
        </p:blipFill>
        <p:spPr>
          <a:xfrm>
            <a:off x="187200" y="2504160"/>
            <a:ext cx="12001680" cy="3534120"/>
          </a:xfrm>
          <a:prstGeom prst="rect">
            <a:avLst/>
          </a:prstGeom>
          <a:noFill/>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28"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Graphical Quantitative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Many of numerical estimate for center, spread and shape that we saw in the in non-graphical EDA techniques, appear in the graphical portion EDA techniques.  As a result, it is worthwhile to think of graphical EDA as a continuation of the numerical estimates into "graphical estimates" to better understand the distribution at hand.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Non-graphical and graphical methods complement each other. While the non-graphical methods are quantitative and objective, they do not give a full picture of the data; therefore, graphical methods, which are more qualitative and involve a degree of subjective analysis, are also required.</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529" name="PlaceHolder 3"/>
          <p:cNvSpPr>
            <a:spLocks noGrp="1"/>
          </p:cNvSpPr>
          <p:nvPr>
            <p:ph type="ftr" idx="131"/>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30" name="Picture 13" descr="Chart, scatter chart&#10;&#10;Description automatically generated"/>
          <p:cNvPicPr/>
          <p:nvPr/>
        </p:nvPicPr>
        <p:blipFill>
          <a:blip r:embed="rId2"/>
          <a:stretch/>
        </p:blipFill>
        <p:spPr>
          <a:xfrm>
            <a:off x="7310520" y="704160"/>
            <a:ext cx="4624200" cy="102708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65"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0070c0"/>
                </a:solidFill>
                <a:effectLst/>
                <a:uFillTx/>
                <a:latin typeface="Calibri"/>
                <a:ea typeface="Calibri"/>
              </a:rPr>
              <a:t>Cleaning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66" name="PlaceHolder 3"/>
          <p:cNvSpPr>
            <a:spLocks noGrp="1"/>
          </p:cNvSpPr>
          <p:nvPr>
            <p:ph type="ftr" idx="78"/>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67" name="Picture 6" descr=""/>
          <p:cNvPicPr/>
          <p:nvPr/>
        </p:nvPicPr>
        <p:blipFill>
          <a:blip r:embed="rId3"/>
          <a:stretch/>
        </p:blipFill>
        <p:spPr>
          <a:xfrm>
            <a:off x="9521280" y="359280"/>
            <a:ext cx="1830240" cy="1341360"/>
          </a:xfrm>
          <a:prstGeom prst="rect">
            <a:avLst/>
          </a:prstGeom>
          <a:noFill/>
          <a:ln w="0">
            <a:noFill/>
          </a:ln>
        </p:spPr>
      </p:pic>
      <p:pic>
        <p:nvPicPr>
          <p:cNvPr id="168" name="Picture 10" descr=""/>
          <p:cNvPicPr/>
          <p:nvPr/>
        </p:nvPicPr>
        <p:blipFill>
          <a:blip r:embed="rId4"/>
          <a:stretch/>
        </p:blipFill>
        <p:spPr>
          <a:xfrm>
            <a:off x="2538720" y="2225520"/>
            <a:ext cx="7109640" cy="4386600"/>
          </a:xfrm>
          <a:prstGeom prst="rect">
            <a:avLst/>
          </a:prstGeom>
          <a:noFill/>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32"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Histogram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most basic graph is the histogram, which can be thought of as "a barplot where each bar represents the frequency (count) or proportion (count/total count) of cases for a range of values." Typically the bars run vertically with the count (or proportion) axis running vertically. </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The X axis represents the range of data for each bar called a bin</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The Y axis represent the total cases in each bin </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Generally one will choose between about 5 and 30 bins, depending on the amount of data and the shape of the distribution; this is often an iterative process, where different bin sizes are tried until a "natural" view of the data's distribution appears. </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Through an histogram we can better understand the data's shape, center, and spread.</a:t>
            </a:r>
            <a:endParaRPr b="0" lang="en-US" sz="2100" strike="noStrike" u="none">
              <a:solidFill>
                <a:srgbClr val="000000"/>
              </a:solidFill>
              <a:effectLst/>
              <a:uFillTx/>
              <a:latin typeface="Arial"/>
            </a:endParaRPr>
          </a:p>
        </p:txBody>
      </p:sp>
      <p:sp>
        <p:nvSpPr>
          <p:cNvPr id="533" name="PlaceHolder 3"/>
          <p:cNvSpPr>
            <a:spLocks noGrp="1"/>
          </p:cNvSpPr>
          <p:nvPr>
            <p:ph type="ftr" idx="132"/>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34" name="Picture 13" descr="Chart, scatter chart&#10;&#10;Description automatically generated"/>
          <p:cNvPicPr/>
          <p:nvPr/>
        </p:nvPicPr>
        <p:blipFill>
          <a:blip r:embed="rId2"/>
          <a:stretch/>
        </p:blipFill>
        <p:spPr>
          <a:xfrm>
            <a:off x="7310520" y="704160"/>
            <a:ext cx="4624200" cy="1027080"/>
          </a:xfrm>
          <a:prstGeom prst="rect">
            <a:avLst/>
          </a:prstGeom>
          <a:noFill/>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36"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Histogram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537" name="PlaceHolder 3"/>
          <p:cNvSpPr>
            <a:spLocks noGrp="1"/>
          </p:cNvSpPr>
          <p:nvPr>
            <p:ph type="ftr" idx="133"/>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https://github.com/mzanaj/NIH-Machine-Learning/blob/main/EDA/Histograms/Early%20Exploratory%20Analysis.ipynb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38" name="Picture 13" descr="Chart, scatter chart&#10;&#10;Description automatically generated"/>
          <p:cNvPicPr/>
          <p:nvPr/>
        </p:nvPicPr>
        <p:blipFill>
          <a:blip r:embed="rId2"/>
          <a:stretch/>
        </p:blipFill>
        <p:spPr>
          <a:xfrm>
            <a:off x="7310520" y="704160"/>
            <a:ext cx="4624200" cy="1027080"/>
          </a:xfrm>
          <a:prstGeom prst="rect">
            <a:avLst/>
          </a:prstGeom>
          <a:noFill/>
          <a:ln w="0">
            <a:noFill/>
          </a:ln>
        </p:spPr>
      </p:pic>
      <p:pic>
        <p:nvPicPr>
          <p:cNvPr id="539" name="Picture 8" descr="Chart, histogram&#10;&#10;Description automatically generated"/>
          <p:cNvPicPr/>
          <p:nvPr/>
        </p:nvPicPr>
        <p:blipFill>
          <a:blip r:embed="rId3"/>
          <a:stretch/>
        </p:blipFill>
        <p:spPr>
          <a:xfrm>
            <a:off x="842400" y="2402640"/>
            <a:ext cx="3533040" cy="3863520"/>
          </a:xfrm>
          <a:prstGeom prst="rect">
            <a:avLst/>
          </a:prstGeom>
          <a:noFill/>
          <a:ln w="0">
            <a:noFill/>
          </a:ln>
        </p:spPr>
      </p:pic>
      <p:pic>
        <p:nvPicPr>
          <p:cNvPr id="540" name="Picture 10" descr="Chart, histogram&#10;&#10;Description automatically generated"/>
          <p:cNvPicPr/>
          <p:nvPr/>
        </p:nvPicPr>
        <p:blipFill>
          <a:blip r:embed="rId4"/>
          <a:stretch/>
        </p:blipFill>
        <p:spPr>
          <a:xfrm>
            <a:off x="4508640" y="2404440"/>
            <a:ext cx="3604680" cy="3859560"/>
          </a:xfrm>
          <a:prstGeom prst="rect">
            <a:avLst/>
          </a:prstGeom>
          <a:noFill/>
          <a:ln w="0">
            <a:noFill/>
          </a:ln>
        </p:spPr>
      </p:pic>
      <p:pic>
        <p:nvPicPr>
          <p:cNvPr id="541" name="Picture 11" descr="Chart, histogram&#10;&#10;Description automatically generated"/>
          <p:cNvPicPr/>
          <p:nvPr/>
        </p:nvPicPr>
        <p:blipFill>
          <a:blip r:embed="rId5"/>
          <a:stretch/>
        </p:blipFill>
        <p:spPr>
          <a:xfrm>
            <a:off x="8016840" y="2399760"/>
            <a:ext cx="3489840" cy="3869280"/>
          </a:xfrm>
          <a:prstGeom prst="rect">
            <a:avLst/>
          </a:prstGeom>
          <a:noFill/>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5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5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43"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Histogram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544" name="PlaceHolder 3"/>
          <p:cNvSpPr>
            <a:spLocks noGrp="1"/>
          </p:cNvSpPr>
          <p:nvPr>
            <p:ph type="ftr" idx="134"/>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https://github.com/mzanaj/NIH-Machine-Learning/blob/main/EDA/Histograms/Early%20Exploratory%20Analysis.ipynb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45" name="Picture 13" descr="Chart, scatter chart&#10;&#10;Description automatically generated"/>
          <p:cNvPicPr/>
          <p:nvPr/>
        </p:nvPicPr>
        <p:blipFill>
          <a:blip r:embed="rId2"/>
          <a:stretch/>
        </p:blipFill>
        <p:spPr>
          <a:xfrm>
            <a:off x="7310520" y="704160"/>
            <a:ext cx="4624200" cy="1027080"/>
          </a:xfrm>
          <a:prstGeom prst="rect">
            <a:avLst/>
          </a:prstGeom>
          <a:noFill/>
          <a:ln w="0">
            <a:noFill/>
          </a:ln>
        </p:spPr>
      </p:pic>
      <p:pic>
        <p:nvPicPr>
          <p:cNvPr id="546" name="Picture 5" descr="Chart, histogram&#10;&#10;Description automatically generated"/>
          <p:cNvPicPr/>
          <p:nvPr/>
        </p:nvPicPr>
        <p:blipFill>
          <a:blip r:embed="rId3"/>
          <a:stretch/>
        </p:blipFill>
        <p:spPr>
          <a:xfrm>
            <a:off x="842400" y="2404440"/>
            <a:ext cx="3547080" cy="3859560"/>
          </a:xfrm>
          <a:prstGeom prst="rect">
            <a:avLst/>
          </a:prstGeom>
          <a:noFill/>
          <a:ln w="0">
            <a:noFill/>
          </a:ln>
        </p:spPr>
      </p:pic>
      <p:pic>
        <p:nvPicPr>
          <p:cNvPr id="547" name="Picture 6" descr="Chart, line chart, histogram&#10;&#10;Description automatically generated"/>
          <p:cNvPicPr/>
          <p:nvPr/>
        </p:nvPicPr>
        <p:blipFill>
          <a:blip r:embed="rId4"/>
          <a:stretch/>
        </p:blipFill>
        <p:spPr>
          <a:xfrm>
            <a:off x="4379400" y="2404440"/>
            <a:ext cx="3547080" cy="3859560"/>
          </a:xfrm>
          <a:prstGeom prst="rect">
            <a:avLst/>
          </a:prstGeom>
          <a:noFill/>
          <a:ln w="0">
            <a:noFill/>
          </a:ln>
        </p:spPr>
      </p:pic>
      <p:pic>
        <p:nvPicPr>
          <p:cNvPr id="548" name="Picture 11" descr="Chart, line chart, histogram&#10;&#10;Description automatically generated"/>
          <p:cNvPicPr/>
          <p:nvPr/>
        </p:nvPicPr>
        <p:blipFill>
          <a:blip r:embed="rId5"/>
          <a:stretch/>
        </p:blipFill>
        <p:spPr>
          <a:xfrm>
            <a:off x="7988040" y="2410200"/>
            <a:ext cx="3734280" cy="3876840"/>
          </a:xfrm>
          <a:prstGeom prst="rect">
            <a:avLst/>
          </a:prstGeom>
          <a:noFill/>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50"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Histogram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551" name="PlaceHolder 3"/>
          <p:cNvSpPr>
            <a:spLocks noGrp="1"/>
          </p:cNvSpPr>
          <p:nvPr>
            <p:ph type="ftr" idx="135"/>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https://github.com/mzanaj/NIH-Machine-Learning/blob/main/EDA/Histograms/Early%20Exploratory%20Analysis.ipynb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52" name="Picture 13" descr="Chart, scatter chart&#10;&#10;Description automatically generated"/>
          <p:cNvPicPr/>
          <p:nvPr/>
        </p:nvPicPr>
        <p:blipFill>
          <a:blip r:embed="rId2"/>
          <a:stretch/>
        </p:blipFill>
        <p:spPr>
          <a:xfrm>
            <a:off x="7310520" y="704160"/>
            <a:ext cx="4624200" cy="1027080"/>
          </a:xfrm>
          <a:prstGeom prst="rect">
            <a:avLst/>
          </a:prstGeom>
          <a:noFill/>
          <a:ln w="0">
            <a:noFill/>
          </a:ln>
        </p:spPr>
      </p:pic>
      <p:pic>
        <p:nvPicPr>
          <p:cNvPr id="553" name="Picture 8" descr="Chart, histogram&#10;&#10;Description automatically generated"/>
          <p:cNvPicPr/>
          <p:nvPr/>
        </p:nvPicPr>
        <p:blipFill>
          <a:blip r:embed="rId3"/>
          <a:stretch/>
        </p:blipFill>
        <p:spPr>
          <a:xfrm>
            <a:off x="641160" y="2404440"/>
            <a:ext cx="3547080" cy="3859560"/>
          </a:xfrm>
          <a:prstGeom prst="rect">
            <a:avLst/>
          </a:prstGeom>
          <a:noFill/>
          <a:ln w="0">
            <a:noFill/>
          </a:ln>
        </p:spPr>
      </p:pic>
      <p:pic>
        <p:nvPicPr>
          <p:cNvPr id="554" name="Picture 10" descr="Chart&#10;&#10;Description automatically generated"/>
          <p:cNvPicPr/>
          <p:nvPr/>
        </p:nvPicPr>
        <p:blipFill>
          <a:blip r:embed="rId4"/>
          <a:stretch/>
        </p:blipFill>
        <p:spPr>
          <a:xfrm>
            <a:off x="4178160" y="2404440"/>
            <a:ext cx="3547080" cy="3859560"/>
          </a:xfrm>
          <a:prstGeom prst="rect">
            <a:avLst/>
          </a:prstGeom>
          <a:noFill/>
          <a:ln w="0">
            <a:noFill/>
          </a:ln>
        </p:spPr>
      </p:pic>
      <p:pic>
        <p:nvPicPr>
          <p:cNvPr id="555" name="Picture 11" descr="Chart, histogram&#10;&#10;Description automatically generated"/>
          <p:cNvPicPr/>
          <p:nvPr/>
        </p:nvPicPr>
        <p:blipFill>
          <a:blip r:embed="rId5"/>
          <a:stretch/>
        </p:blipFill>
        <p:spPr>
          <a:xfrm>
            <a:off x="7714800" y="2342520"/>
            <a:ext cx="3533040" cy="3983040"/>
          </a:xfrm>
          <a:prstGeom prst="rect">
            <a:avLst/>
          </a:prstGeom>
          <a:noFill/>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57"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Histogram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558" name="PlaceHolder 3"/>
          <p:cNvSpPr>
            <a:spLocks noGrp="1"/>
          </p:cNvSpPr>
          <p:nvPr>
            <p:ph type="ftr" idx="136"/>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https://github.com/mzanaj/NIH-Machine-Learning/blob/main/EDA/Histograms/Early%20Exploratory%20Analysis.ipynb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59" name="Picture 13" descr="Chart, scatter chart&#10;&#10;Description automatically generated"/>
          <p:cNvPicPr/>
          <p:nvPr/>
        </p:nvPicPr>
        <p:blipFill>
          <a:blip r:embed="rId2"/>
          <a:stretch/>
        </p:blipFill>
        <p:spPr>
          <a:xfrm>
            <a:off x="7310520" y="704160"/>
            <a:ext cx="4624200" cy="1027080"/>
          </a:xfrm>
          <a:prstGeom prst="rect">
            <a:avLst/>
          </a:prstGeom>
          <a:noFill/>
          <a:ln w="0">
            <a:noFill/>
          </a:ln>
        </p:spPr>
      </p:pic>
      <p:pic>
        <p:nvPicPr>
          <p:cNvPr id="560" name="Picture 5" descr="Chart, histogram&#10;&#10;Description automatically generated"/>
          <p:cNvPicPr/>
          <p:nvPr/>
        </p:nvPicPr>
        <p:blipFill>
          <a:blip r:embed="rId3"/>
          <a:stretch/>
        </p:blipFill>
        <p:spPr>
          <a:xfrm>
            <a:off x="842400" y="2346840"/>
            <a:ext cx="3547080" cy="3859560"/>
          </a:xfrm>
          <a:prstGeom prst="rect">
            <a:avLst/>
          </a:prstGeom>
          <a:noFill/>
          <a:ln w="0">
            <a:noFill/>
          </a:ln>
        </p:spPr>
      </p:pic>
      <p:pic>
        <p:nvPicPr>
          <p:cNvPr id="561" name="Picture 6" descr="A picture containing diagram&#10;&#10;Description automatically generated"/>
          <p:cNvPicPr/>
          <p:nvPr/>
        </p:nvPicPr>
        <p:blipFill>
          <a:blip r:embed="rId4"/>
          <a:stretch/>
        </p:blipFill>
        <p:spPr>
          <a:xfrm>
            <a:off x="4379400" y="2346840"/>
            <a:ext cx="3533040" cy="3859560"/>
          </a:xfrm>
          <a:prstGeom prst="rect">
            <a:avLst/>
          </a:prstGeom>
          <a:noFill/>
          <a:ln w="0">
            <a:noFill/>
          </a:ln>
        </p:spPr>
      </p:pic>
      <p:pic>
        <p:nvPicPr>
          <p:cNvPr id="562" name="Picture 11" descr="Chart, histogram&#10;&#10;Description automatically generated"/>
          <p:cNvPicPr/>
          <p:nvPr/>
        </p:nvPicPr>
        <p:blipFill>
          <a:blip r:embed="rId5"/>
          <a:stretch/>
        </p:blipFill>
        <p:spPr>
          <a:xfrm>
            <a:off x="7901640" y="2349000"/>
            <a:ext cx="3805920" cy="3855240"/>
          </a:xfrm>
          <a:prstGeom prst="rect">
            <a:avLst/>
          </a:prstGeom>
          <a:noFill/>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64"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Histogram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Spread </a:t>
            </a:r>
            <a:endParaRPr b="0" lang="en-US" sz="2100" strike="noStrike" u="none">
              <a:solidFill>
                <a:srgbClr val="000000"/>
              </a:solidFill>
              <a:effectLst/>
              <a:uFillTx/>
              <a:latin typeface="Arial"/>
            </a:endParaRPr>
          </a:p>
        </p:txBody>
      </p:sp>
      <p:sp>
        <p:nvSpPr>
          <p:cNvPr id="565" name="PlaceHolder 3"/>
          <p:cNvSpPr>
            <a:spLocks noGrp="1"/>
          </p:cNvSpPr>
          <p:nvPr>
            <p:ph type="ftr" idx="137"/>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https://github.com/mzanaj/NIH-Machine-Learning/blob/main/EDA/Histograms/Early%20Exploratory%20Analysis.ipynb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66" name="Picture 13" descr="Chart, scatter chart&#10;&#10;Description automatically generated"/>
          <p:cNvPicPr/>
          <p:nvPr/>
        </p:nvPicPr>
        <p:blipFill>
          <a:blip r:embed="rId2"/>
          <a:stretch/>
        </p:blipFill>
        <p:spPr>
          <a:xfrm>
            <a:off x="7472160" y="704160"/>
            <a:ext cx="4462560" cy="992520"/>
          </a:xfrm>
          <a:prstGeom prst="rect">
            <a:avLst/>
          </a:prstGeom>
          <a:noFill/>
          <a:ln w="0">
            <a:noFill/>
          </a:ln>
        </p:spPr>
      </p:pic>
      <p:pic>
        <p:nvPicPr>
          <p:cNvPr id="567" name="Picture 11" descr="Chart, histogram&#10;&#10;Description automatically generated"/>
          <p:cNvPicPr/>
          <p:nvPr/>
        </p:nvPicPr>
        <p:blipFill>
          <a:blip r:embed="rId3"/>
          <a:stretch/>
        </p:blipFill>
        <p:spPr>
          <a:xfrm>
            <a:off x="2409480" y="1751760"/>
            <a:ext cx="3187800" cy="2289600"/>
          </a:xfrm>
          <a:prstGeom prst="rect">
            <a:avLst/>
          </a:prstGeom>
          <a:noFill/>
          <a:ln w="0">
            <a:noFill/>
          </a:ln>
        </p:spPr>
      </p:pic>
      <p:pic>
        <p:nvPicPr>
          <p:cNvPr id="568" name="Picture 12" descr="Chart, histogram&#10;&#10;Description automatically generated"/>
          <p:cNvPicPr/>
          <p:nvPr/>
        </p:nvPicPr>
        <p:blipFill>
          <a:blip r:embed="rId4"/>
          <a:stretch/>
        </p:blipFill>
        <p:spPr>
          <a:xfrm>
            <a:off x="842400" y="4008960"/>
            <a:ext cx="3274200" cy="2404800"/>
          </a:xfrm>
          <a:prstGeom prst="rect">
            <a:avLst/>
          </a:prstGeom>
          <a:noFill/>
          <a:ln w="0">
            <a:noFill/>
          </a:ln>
        </p:spPr>
      </p:pic>
      <p:pic>
        <p:nvPicPr>
          <p:cNvPr id="569" name="Picture 13" descr="Chart, histogram&#10;&#10;Description automatically generated"/>
          <p:cNvPicPr/>
          <p:nvPr/>
        </p:nvPicPr>
        <p:blipFill>
          <a:blip r:embed="rId5"/>
          <a:stretch/>
        </p:blipFill>
        <p:spPr>
          <a:xfrm>
            <a:off x="5802840" y="1694160"/>
            <a:ext cx="3360240" cy="2419200"/>
          </a:xfrm>
          <a:prstGeom prst="rect">
            <a:avLst/>
          </a:prstGeom>
          <a:noFill/>
          <a:ln w="0">
            <a:noFill/>
          </a:ln>
        </p:spPr>
      </p:pic>
      <p:pic>
        <p:nvPicPr>
          <p:cNvPr id="570" name="Picture 14" descr="Chart, histogram&#10;&#10;Description automatically generated"/>
          <p:cNvPicPr/>
          <p:nvPr/>
        </p:nvPicPr>
        <p:blipFill>
          <a:blip r:embed="rId6"/>
          <a:stretch/>
        </p:blipFill>
        <p:spPr>
          <a:xfrm>
            <a:off x="8002440" y="4002480"/>
            <a:ext cx="3374640" cy="2388960"/>
          </a:xfrm>
          <a:prstGeom prst="rect">
            <a:avLst/>
          </a:prstGeom>
          <a:noFill/>
          <a:ln w="0">
            <a:noFill/>
          </a:ln>
        </p:spPr>
      </p:pic>
      <p:pic>
        <p:nvPicPr>
          <p:cNvPr id="571" name="Picture 15" descr="Chart, histogram&#10;&#10;Description automatically generated"/>
          <p:cNvPicPr/>
          <p:nvPr/>
        </p:nvPicPr>
        <p:blipFill>
          <a:blip r:embed="rId7"/>
          <a:stretch/>
        </p:blipFill>
        <p:spPr>
          <a:xfrm>
            <a:off x="4408200" y="4009320"/>
            <a:ext cx="3374640" cy="2403720"/>
          </a:xfrm>
          <a:prstGeom prst="rect">
            <a:avLst/>
          </a:prstGeom>
          <a:noFill/>
          <a:ln w="0">
            <a:noFill/>
          </a:ln>
        </p:spPr>
      </p:pic>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5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56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5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5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fill="hold" presetClass="entr" presetID="1">
                                  <p:stCondLst>
                                    <p:cond delay="0"/>
                                  </p:stCondLst>
                                  <p:childTnLst>
                                    <p:set>
                                      <p:cBhvr>
                                        <p:cTn id="32" dur="1" fill="hold">
                                          <p:stCondLst>
                                            <p:cond delay="0"/>
                                          </p:stCondLst>
                                        </p:cTn>
                                        <p:tgtEl>
                                          <p:spTgt spid="5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73"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Histogram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Spread </a:t>
            </a:r>
            <a:endParaRPr b="0" lang="en-US" sz="2100" strike="noStrike" u="none">
              <a:solidFill>
                <a:srgbClr val="000000"/>
              </a:solidFill>
              <a:effectLst/>
              <a:uFillTx/>
              <a:latin typeface="Arial"/>
            </a:endParaRPr>
          </a:p>
        </p:txBody>
      </p:sp>
      <p:sp>
        <p:nvSpPr>
          <p:cNvPr id="574" name="PlaceHolder 3"/>
          <p:cNvSpPr>
            <a:spLocks noGrp="1"/>
          </p:cNvSpPr>
          <p:nvPr>
            <p:ph type="ftr" idx="138"/>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https://github.com/mzanaj/NIH-Machine-Learning/blob/main/EDA/Histograms/Early%20Exploratory%20Analysis.ipynb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75" name="Picture 13" descr="Chart, scatter chart&#10;&#10;Description automatically generated"/>
          <p:cNvPicPr/>
          <p:nvPr/>
        </p:nvPicPr>
        <p:blipFill>
          <a:blip r:embed="rId2"/>
          <a:stretch/>
        </p:blipFill>
        <p:spPr>
          <a:xfrm>
            <a:off x="7472160" y="704160"/>
            <a:ext cx="4462560" cy="992520"/>
          </a:xfrm>
          <a:prstGeom prst="rect">
            <a:avLst/>
          </a:prstGeom>
          <a:noFill/>
          <a:ln w="0">
            <a:noFill/>
          </a:ln>
        </p:spPr>
      </p:pic>
      <p:graphicFrame>
        <p:nvGraphicFramePr>
          <p:cNvPr id="576" name="Table 13"/>
          <p:cNvGraphicFramePr/>
          <p:nvPr/>
        </p:nvGraphicFramePr>
        <p:xfrm>
          <a:off x="2270520" y="3295800"/>
          <a:ext cx="8167320" cy="1293480"/>
        </p:xfrm>
        <a:graphic>
          <a:graphicData uri="http://schemas.openxmlformats.org/drawingml/2006/table">
            <a:tbl>
              <a:tblPr/>
              <a:tblGrid>
                <a:gridCol w="1539360"/>
                <a:gridCol w="2544480"/>
                <a:gridCol w="2041920"/>
                <a:gridCol w="2041920"/>
              </a:tblGrid>
              <a:tr h="370800">
                <a:tc>
                  <a:txBody>
                    <a:bodyPr anchor="t">
                      <a:noAutofit/>
                    </a:bodyPr>
                    <a:p>
                      <a:endParaRPr b="0" lang="en-US" sz="1800" strike="noStrike" u="none">
                        <a:solidFill>
                          <a:schemeClr val="dk1"/>
                        </a:solidFill>
                        <a:effectLst/>
                        <a:uFillTx/>
                        <a:latin typeface="Calibri"/>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1800" strike="noStrike" u="none">
                          <a:solidFill>
                            <a:schemeClr val="dk1"/>
                          </a:solidFill>
                          <a:effectLst/>
                          <a:uFillTx/>
                          <a:latin typeface="Calibri"/>
                        </a:rPr>
                        <a:t>&lt;0</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1800" strike="noStrike" u="none">
                          <a:solidFill>
                            <a:schemeClr val="dk1"/>
                          </a:solidFill>
                          <a:effectLst/>
                          <a:uFillTx/>
                          <a:latin typeface="Calibri"/>
                        </a:rPr>
                        <a:t>0</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1800" strike="noStrike" u="none">
                          <a:solidFill>
                            <a:schemeClr val="dk1"/>
                          </a:solidFill>
                          <a:effectLst/>
                          <a:uFillTx/>
                          <a:latin typeface="Calibri"/>
                        </a:rPr>
                        <a:t>&gt;0</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1" lang="en-US" sz="1800" strike="noStrike" u="none">
                          <a:solidFill>
                            <a:schemeClr val="dk1"/>
                          </a:solidFill>
                          <a:effectLst/>
                          <a:uFillTx/>
                          <a:latin typeface="Calibri"/>
                        </a:rPr>
                        <a:t>Skew</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1800" strike="noStrike" u="none">
                          <a:solidFill>
                            <a:srgbClr val="ff0000"/>
                          </a:solidFill>
                          <a:effectLst/>
                          <a:uFillTx/>
                          <a:latin typeface="Calibri"/>
                        </a:rPr>
                        <a:t>left skewed</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1800" strike="noStrike" u="none">
                          <a:solidFill>
                            <a:srgbClr val="00b050"/>
                          </a:solidFill>
                          <a:effectLst/>
                          <a:uFillTx/>
                          <a:latin typeface="Calibri"/>
                        </a:rPr>
                        <a:t>no skew</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1800" strike="noStrike" u="none">
                          <a:solidFill>
                            <a:srgbClr val="0246f2"/>
                          </a:solidFill>
                          <a:effectLst/>
                          <a:uFillTx/>
                          <a:latin typeface="Calibri"/>
                        </a:rPr>
                        <a:t>right skewed</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1" lang="en-US" sz="1800" strike="noStrike" u="none">
                          <a:solidFill>
                            <a:schemeClr val="dk1"/>
                          </a:solidFill>
                          <a:effectLst/>
                          <a:uFillTx/>
                          <a:latin typeface="Calibri"/>
                        </a:rPr>
                        <a:t>Kurtosis*</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1800" strike="noStrike" u="none">
                          <a:solidFill>
                            <a:srgbClr val="ff0000"/>
                          </a:solidFill>
                          <a:effectLst/>
                          <a:uFillTx/>
                          <a:latin typeface="Calibri"/>
                        </a:rPr>
                        <a:t>light tailed</a:t>
                      </a:r>
                      <a:endParaRPr b="0" lang="en-US" sz="1800" strike="noStrike" u="none">
                        <a:solidFill>
                          <a:srgbClr val="000000"/>
                        </a:solidFill>
                        <a:effectLst/>
                        <a:uFillTx/>
                        <a:latin typeface="Arial"/>
                      </a:endParaRPr>
                    </a:p>
                    <a:p>
                      <a:pPr algn="ctr" defTabSz="914400">
                        <a:lnSpc>
                          <a:spcPct val="100000"/>
                        </a:lnSpc>
                      </a:pPr>
                      <a:r>
                        <a:rPr b="1" lang="en-US" sz="1800" strike="noStrike" u="none">
                          <a:solidFill>
                            <a:srgbClr val="ff0000"/>
                          </a:solidFill>
                          <a:effectLst/>
                          <a:uFillTx/>
                          <a:latin typeface="Calibri"/>
                        </a:rPr>
                        <a:t>(playkurtic)</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1800" strike="noStrike" u="none">
                          <a:solidFill>
                            <a:srgbClr val="00b050"/>
                          </a:solidFill>
                          <a:effectLst/>
                          <a:uFillTx/>
                          <a:latin typeface="Calibri"/>
                        </a:rPr>
                        <a:t>no kurtosis</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1800" strike="noStrike" u="none">
                          <a:solidFill>
                            <a:srgbClr val="0246f2"/>
                          </a:solidFill>
                          <a:effectLst/>
                          <a:uFillTx/>
                          <a:latin typeface="Calibri"/>
                        </a:rPr>
                        <a:t>heavy tailed</a:t>
                      </a:r>
                      <a:endParaRPr b="0" lang="en-US" sz="1800" strike="noStrike" u="none">
                        <a:solidFill>
                          <a:srgbClr val="000000"/>
                        </a:solidFill>
                        <a:effectLst/>
                        <a:uFillTx/>
                        <a:latin typeface="Arial"/>
                      </a:endParaRPr>
                    </a:p>
                    <a:p>
                      <a:pPr algn="ctr" defTabSz="914400">
                        <a:lnSpc>
                          <a:spcPct val="100000"/>
                        </a:lnSpc>
                      </a:pPr>
                      <a:r>
                        <a:rPr b="1" lang="en-US" sz="1800" strike="noStrike" u="none">
                          <a:solidFill>
                            <a:srgbClr val="0246f2"/>
                          </a:solidFill>
                          <a:effectLst/>
                          <a:uFillTx/>
                          <a:latin typeface="Calibri"/>
                        </a:rPr>
                        <a:t>(lepotokurtic)</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
        <p:nvSpPr>
          <p:cNvPr id="577" name="TextBox 3"/>
          <p:cNvSpPr/>
          <p:nvPr/>
        </p:nvSpPr>
        <p:spPr>
          <a:xfrm>
            <a:off x="483120" y="5256360"/>
            <a:ext cx="11454840" cy="9223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trike="noStrike" u="none">
                <a:solidFill>
                  <a:schemeClr val="dk1"/>
                </a:solidFill>
                <a:effectLst/>
                <a:uFillTx/>
                <a:latin typeface="Calibri"/>
                <a:ea typeface="Calibri"/>
              </a:rPr>
              <a:t>*</a:t>
            </a:r>
            <a:r>
              <a:rPr b="1" i="1" lang="en-US" sz="1800" strike="noStrike" u="none">
                <a:solidFill>
                  <a:schemeClr val="dk1"/>
                </a:solidFill>
                <a:effectLst/>
                <a:uFillTx/>
                <a:latin typeface="Calibri"/>
                <a:ea typeface="Calibri"/>
              </a:rPr>
              <a:t>Note</a:t>
            </a:r>
            <a:r>
              <a:rPr b="0" lang="en-US" sz="1800" strike="noStrike" u="none">
                <a:solidFill>
                  <a:schemeClr val="dk1"/>
                </a:solidFill>
                <a:effectLst/>
                <a:uFillTx/>
                <a:latin typeface="Calibri"/>
                <a:ea typeface="Calibri"/>
              </a:rPr>
              <a:t>: </a:t>
            </a:r>
            <a:r>
              <a:rPr b="1" lang="en-US" sz="1800" strike="noStrike" u="none">
                <a:solidFill>
                  <a:schemeClr val="dk1"/>
                </a:solidFill>
                <a:effectLst/>
                <a:uFillTx/>
                <a:latin typeface="Calibri"/>
                <a:ea typeface="Calibri"/>
              </a:rPr>
              <a:t> </a:t>
            </a:r>
            <a:r>
              <a:rPr b="0" lang="en-US" sz="1800" strike="noStrike" u="none">
                <a:solidFill>
                  <a:schemeClr val="dk1"/>
                </a:solidFill>
                <a:effectLst/>
                <a:uFillTx/>
                <a:latin typeface="Calibri"/>
                <a:ea typeface="Calibri"/>
              </a:rPr>
              <a:t>Some formulas report kurtosis as starting at 3 instead of 0; in these slides, we've opted for Fisher’s definition, which subtract 3 from the kurtosis to make it easier to compare with the normal distribution. Using this definition, a distribution would have kurtosis greater than a normal distribution if it had a kurtosis value greater than 0.</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79"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Histogram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Spread </a:t>
            </a:r>
            <a:endParaRPr b="0" lang="en-US" sz="2100" strike="noStrike" u="none">
              <a:solidFill>
                <a:srgbClr val="000000"/>
              </a:solidFill>
              <a:effectLst/>
              <a:uFillTx/>
              <a:latin typeface="Arial"/>
            </a:endParaRPr>
          </a:p>
        </p:txBody>
      </p:sp>
      <p:sp>
        <p:nvSpPr>
          <p:cNvPr id="580" name="PlaceHolder 3"/>
          <p:cNvSpPr>
            <a:spLocks noGrp="1"/>
          </p:cNvSpPr>
          <p:nvPr>
            <p:ph type="ftr" idx="139"/>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https://github.com/mzanaj/NIH-Machine-Learning/blob/main/EDA/Histograms/Early%20Exploratory%20Analysis.ipynb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81" name="Picture 13" descr="Chart, scatter chart&#10;&#10;Description automatically generated"/>
          <p:cNvPicPr/>
          <p:nvPr/>
        </p:nvPicPr>
        <p:blipFill>
          <a:blip r:embed="rId2"/>
          <a:stretch/>
        </p:blipFill>
        <p:spPr>
          <a:xfrm>
            <a:off x="7472160" y="704160"/>
            <a:ext cx="4462560" cy="992520"/>
          </a:xfrm>
          <a:prstGeom prst="rect">
            <a:avLst/>
          </a:prstGeom>
          <a:noFill/>
          <a:ln w="0">
            <a:noFill/>
          </a:ln>
        </p:spPr>
      </p:pic>
      <p:pic>
        <p:nvPicPr>
          <p:cNvPr id="582" name="Picture 5" descr="Chart, line chart, histogram&#10;&#10;Description automatically generated"/>
          <p:cNvPicPr/>
          <p:nvPr/>
        </p:nvPicPr>
        <p:blipFill>
          <a:blip r:embed="rId3"/>
          <a:stretch/>
        </p:blipFill>
        <p:spPr>
          <a:xfrm>
            <a:off x="6751440" y="1709280"/>
            <a:ext cx="3619080" cy="2532960"/>
          </a:xfrm>
          <a:prstGeom prst="rect">
            <a:avLst/>
          </a:prstGeom>
          <a:noFill/>
          <a:ln w="0">
            <a:noFill/>
          </a:ln>
        </p:spPr>
      </p:pic>
      <p:pic>
        <p:nvPicPr>
          <p:cNvPr id="583" name="Picture 6" descr="Chart, histogram&#10;&#10;Description automatically generated"/>
          <p:cNvPicPr/>
          <p:nvPr/>
        </p:nvPicPr>
        <p:blipFill>
          <a:blip r:embed="rId4"/>
          <a:stretch/>
        </p:blipFill>
        <p:spPr>
          <a:xfrm>
            <a:off x="8491320" y="4411440"/>
            <a:ext cx="3000960" cy="2160360"/>
          </a:xfrm>
          <a:prstGeom prst="rect">
            <a:avLst/>
          </a:prstGeom>
          <a:noFill/>
          <a:ln w="0">
            <a:noFill/>
          </a:ln>
        </p:spPr>
      </p:pic>
      <p:pic>
        <p:nvPicPr>
          <p:cNvPr id="584" name="Picture 8" descr="Chart, histogram&#10;&#10;Description automatically generated"/>
          <p:cNvPicPr/>
          <p:nvPr/>
        </p:nvPicPr>
        <p:blipFill>
          <a:blip r:embed="rId5"/>
          <a:stretch/>
        </p:blipFill>
        <p:spPr>
          <a:xfrm>
            <a:off x="4911480" y="4311360"/>
            <a:ext cx="2943360" cy="2159280"/>
          </a:xfrm>
          <a:prstGeom prst="rect">
            <a:avLst/>
          </a:prstGeom>
          <a:noFill/>
          <a:ln w="0">
            <a:noFill/>
          </a:ln>
        </p:spPr>
      </p:pic>
      <p:pic>
        <p:nvPicPr>
          <p:cNvPr id="585" name="Picture 10" descr="Chart, histogram&#10;&#10;Description automatically generated"/>
          <p:cNvPicPr/>
          <p:nvPr/>
        </p:nvPicPr>
        <p:blipFill>
          <a:blip r:embed="rId6"/>
          <a:stretch/>
        </p:blipFill>
        <p:spPr>
          <a:xfrm>
            <a:off x="2653920" y="1708560"/>
            <a:ext cx="3619080" cy="2577240"/>
          </a:xfrm>
          <a:prstGeom prst="rect">
            <a:avLst/>
          </a:prstGeom>
          <a:noFill/>
          <a:ln w="0">
            <a:noFill/>
          </a:ln>
        </p:spPr>
      </p:pic>
      <p:pic>
        <p:nvPicPr>
          <p:cNvPr id="586" name="Picture 11" descr="Chart, histogram&#10;&#10;Description automatically generated"/>
          <p:cNvPicPr/>
          <p:nvPr/>
        </p:nvPicPr>
        <p:blipFill>
          <a:blip r:embed="rId7"/>
          <a:stretch/>
        </p:blipFill>
        <p:spPr>
          <a:xfrm>
            <a:off x="1388880" y="4412160"/>
            <a:ext cx="3000960" cy="2159280"/>
          </a:xfrm>
          <a:prstGeom prst="rect">
            <a:avLst/>
          </a:prstGeom>
          <a:noFill/>
          <a:ln w="0">
            <a:noFill/>
          </a:ln>
        </p:spPr>
      </p:pic>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childTnLst>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58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5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58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5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88"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Histogram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Spread </a:t>
            </a:r>
            <a:endParaRPr b="0" lang="en-US" sz="2100" strike="noStrike" u="none">
              <a:solidFill>
                <a:srgbClr val="000000"/>
              </a:solidFill>
              <a:effectLst/>
              <a:uFillTx/>
              <a:latin typeface="Arial"/>
            </a:endParaRPr>
          </a:p>
        </p:txBody>
      </p:sp>
      <p:sp>
        <p:nvSpPr>
          <p:cNvPr id="589" name="PlaceHolder 3"/>
          <p:cNvSpPr>
            <a:spLocks noGrp="1"/>
          </p:cNvSpPr>
          <p:nvPr>
            <p:ph type="ftr" idx="140"/>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https://github.com/mzanaj/NIH-Machine-Learning/blob/main/EDA/Histograms/Early%20Exploratory%20Analysis.ipynb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90" name="Picture 13" descr="Chart, scatter chart&#10;&#10;Description automatically generated"/>
          <p:cNvPicPr/>
          <p:nvPr/>
        </p:nvPicPr>
        <p:blipFill>
          <a:blip r:embed="rId2"/>
          <a:stretch/>
        </p:blipFill>
        <p:spPr>
          <a:xfrm>
            <a:off x="7472160" y="704160"/>
            <a:ext cx="4462560" cy="992520"/>
          </a:xfrm>
          <a:prstGeom prst="rect">
            <a:avLst/>
          </a:prstGeom>
          <a:noFill/>
          <a:ln w="0">
            <a:noFill/>
          </a:ln>
        </p:spPr>
      </p:pic>
      <p:pic>
        <p:nvPicPr>
          <p:cNvPr id="591" name="Picture 11" descr="Chart, histogram&#10;&#10;Description automatically generated"/>
          <p:cNvPicPr/>
          <p:nvPr/>
        </p:nvPicPr>
        <p:blipFill>
          <a:blip r:embed="rId3"/>
          <a:stretch/>
        </p:blipFill>
        <p:spPr>
          <a:xfrm>
            <a:off x="152280" y="3002400"/>
            <a:ext cx="3877920" cy="2821680"/>
          </a:xfrm>
          <a:prstGeom prst="rect">
            <a:avLst/>
          </a:prstGeom>
          <a:noFill/>
          <a:ln w="0">
            <a:noFill/>
          </a:ln>
        </p:spPr>
      </p:pic>
      <p:pic>
        <p:nvPicPr>
          <p:cNvPr id="592" name="Picture 12" descr="Chart, histogram&#10;&#10;Description automatically generated"/>
          <p:cNvPicPr/>
          <p:nvPr/>
        </p:nvPicPr>
        <p:blipFill>
          <a:blip r:embed="rId4"/>
          <a:stretch/>
        </p:blipFill>
        <p:spPr>
          <a:xfrm>
            <a:off x="4192560" y="3003120"/>
            <a:ext cx="3906720" cy="2820600"/>
          </a:xfrm>
          <a:prstGeom prst="rect">
            <a:avLst/>
          </a:prstGeom>
          <a:noFill/>
          <a:ln w="0">
            <a:noFill/>
          </a:ln>
        </p:spPr>
      </p:pic>
      <p:pic>
        <p:nvPicPr>
          <p:cNvPr id="593" name="Picture 13" descr="Chart, histogram&#10;&#10;Description automatically generated"/>
          <p:cNvPicPr/>
          <p:nvPr/>
        </p:nvPicPr>
        <p:blipFill>
          <a:blip r:embed="rId5"/>
          <a:stretch/>
        </p:blipFill>
        <p:spPr>
          <a:xfrm>
            <a:off x="8088840" y="3002400"/>
            <a:ext cx="3849120" cy="2749680"/>
          </a:xfrm>
          <a:prstGeom prst="rect">
            <a:avLst/>
          </a:prstGeom>
          <a:noFill/>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595" name="PlaceHolder 2"/>
          <p:cNvSpPr>
            <a:spLocks noGrp="1"/>
          </p:cNvSpPr>
          <p:nvPr>
            <p:ph/>
          </p:nvPr>
        </p:nvSpPr>
        <p:spPr>
          <a:xfrm>
            <a:off x="838080" y="1825560"/>
            <a:ext cx="10526040" cy="473112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Graphical Quantitative</a:t>
            </a:r>
            <a:endParaRPr b="0" lang="en-US" sz="24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i="1" lang="en-US" sz="2400" strike="noStrike" u="sng">
                <a:solidFill>
                  <a:schemeClr val="dk1"/>
                </a:solidFill>
                <a:effectLst/>
                <a:uFillTx/>
                <a:latin typeface="Calibri"/>
                <a:ea typeface="Calibri"/>
              </a:rPr>
              <a:t>Histogram</a:t>
            </a: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596" name="PlaceHolder 3"/>
          <p:cNvSpPr>
            <a:spLocks noGrp="1"/>
          </p:cNvSpPr>
          <p:nvPr>
            <p:ph type="ftr" idx="141"/>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sp>
        <p:nvSpPr>
          <p:cNvPr id="597" name="TextBox 5"/>
          <p:cNvSpPr/>
          <p:nvPr/>
        </p:nvSpPr>
        <p:spPr>
          <a:xfrm>
            <a:off x="3154320" y="4816800"/>
            <a:ext cx="585936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lt1">
                    <a:lumMod val="50000"/>
                  </a:schemeClr>
                </a:solidFill>
                <a:effectLst/>
                <a:uFillTx/>
                <a:latin typeface="Calibri"/>
                <a:ea typeface="Calibri"/>
                <a:hlinkClick r:id="rId2"/>
              </a:rPr>
              <a:t>Experimental Design and Analysis</a:t>
            </a:r>
            <a:r>
              <a:rPr b="1" i="1" lang="en-US" sz="1800" strike="noStrike" u="none">
                <a:solidFill>
                  <a:schemeClr val="lt1">
                    <a:lumMod val="50000"/>
                  </a:schemeClr>
                </a:solidFill>
                <a:effectLst/>
                <a:uFillTx/>
                <a:latin typeface="Calibri"/>
                <a:ea typeface="Calibri"/>
              </a:rPr>
              <a:t> by H. J. Seltman</a:t>
            </a:r>
            <a:endParaRPr b="0" lang="en-US" sz="1800" strike="noStrike" u="none">
              <a:solidFill>
                <a:srgbClr val="000000"/>
              </a:solidFill>
              <a:effectLst/>
              <a:uFillTx/>
              <a:latin typeface="Arial"/>
            </a:endParaRPr>
          </a:p>
        </p:txBody>
      </p:sp>
      <p:pic>
        <p:nvPicPr>
          <p:cNvPr id="598" name="Picture 8" descr="Text&#10;&#10;Description automatically generated"/>
          <p:cNvPicPr/>
          <p:nvPr/>
        </p:nvPicPr>
        <p:blipFill>
          <a:blip r:embed="rId3"/>
          <a:stretch/>
        </p:blipFill>
        <p:spPr>
          <a:xfrm>
            <a:off x="1688040" y="3322800"/>
            <a:ext cx="8814960" cy="1492560"/>
          </a:xfrm>
          <a:prstGeom prst="rect">
            <a:avLst/>
          </a:prstGeom>
          <a:noFill/>
          <a:ln w="0">
            <a:noFill/>
          </a:ln>
        </p:spPr>
      </p:pic>
      <p:pic>
        <p:nvPicPr>
          <p:cNvPr id="599" name="Picture 13" descr="Chart, scatter chart&#10;&#10;Description automatically generated"/>
          <p:cNvPicPr/>
          <p:nvPr/>
        </p:nvPicPr>
        <p:blipFill>
          <a:blip r:embed="rId4"/>
          <a:stretch/>
        </p:blipFill>
        <p:spPr>
          <a:xfrm>
            <a:off x="7310520" y="704160"/>
            <a:ext cx="4624200" cy="102708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70"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0070c0"/>
                </a:solidFill>
                <a:effectLst/>
                <a:uFillTx/>
                <a:latin typeface="Calibri"/>
                <a:ea typeface="Calibri"/>
              </a:rPr>
              <a:t>Cleaning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Fix</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Structural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Errors</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71" name="PlaceHolder 3"/>
          <p:cNvSpPr>
            <a:spLocks noGrp="1"/>
          </p:cNvSpPr>
          <p:nvPr>
            <p:ph type="ftr" idx="79"/>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72" name="Picture 6" descr=""/>
          <p:cNvPicPr/>
          <p:nvPr/>
        </p:nvPicPr>
        <p:blipFill>
          <a:blip r:embed="rId3"/>
          <a:stretch/>
        </p:blipFill>
        <p:spPr>
          <a:xfrm>
            <a:off x="9521280" y="359280"/>
            <a:ext cx="1830240" cy="1341360"/>
          </a:xfrm>
          <a:prstGeom prst="rect">
            <a:avLst/>
          </a:prstGeom>
          <a:noFill/>
          <a:ln w="0">
            <a:noFill/>
          </a:ln>
        </p:spPr>
      </p:pic>
      <p:pic>
        <p:nvPicPr>
          <p:cNvPr id="173" name="Picture 10" descr=""/>
          <p:cNvPicPr/>
          <p:nvPr/>
        </p:nvPicPr>
        <p:blipFill>
          <a:blip r:embed="rId4"/>
          <a:stretch/>
        </p:blipFill>
        <p:spPr>
          <a:xfrm>
            <a:off x="2538720" y="2225520"/>
            <a:ext cx="7109640" cy="4386600"/>
          </a:xfrm>
          <a:prstGeom prst="rect">
            <a:avLst/>
          </a:prstGeom>
          <a:noFill/>
          <a:ln w="0">
            <a:noFill/>
          </a:ln>
        </p:spPr>
      </p:pic>
      <p:sp>
        <p:nvSpPr>
          <p:cNvPr id="174" name="Rectangle 4"/>
          <p:cNvSpPr/>
          <p:nvPr/>
        </p:nvSpPr>
        <p:spPr>
          <a:xfrm>
            <a:off x="2833920" y="2227680"/>
            <a:ext cx="911160" cy="429156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01"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Boxplot</a:t>
            </a: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Another very useful univariate graphical technique is the boxplot. It was introduced by John Tukey as the "box-and-whiskers" plot and its strength relies in its ability to quickly glance at the data and its reliance on robust statistics like median and IQR rather than more sensitive ones such as mean and standard deviation. </a:t>
            </a: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Boxplots are very good at presenting information about </a:t>
            </a:r>
            <a:endParaRPr b="0" lang="en-US" sz="24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Wingdings" charset="2"/>
              <a:buChar char=""/>
              <a:tabLst>
                <a:tab algn="l" pos="0"/>
              </a:tabLst>
            </a:pPr>
            <a:r>
              <a:rPr b="0" lang="en-US" sz="2400" strike="noStrike" u="none">
                <a:solidFill>
                  <a:schemeClr val="dk1"/>
                </a:solidFill>
                <a:effectLst/>
                <a:uFillTx/>
                <a:latin typeface="Calibri"/>
                <a:ea typeface="Calibri"/>
              </a:rPr>
              <a:t>Central Tendency (median)</a:t>
            </a:r>
            <a:endParaRPr b="0" lang="en-US" sz="24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Wingdings" charset="2"/>
              <a:buChar char=""/>
              <a:tabLst>
                <a:tab algn="l" pos="0"/>
              </a:tabLst>
            </a:pPr>
            <a:r>
              <a:rPr b="0" lang="en-US" sz="2400" strike="noStrike" u="none">
                <a:solidFill>
                  <a:schemeClr val="dk1"/>
                </a:solidFill>
                <a:effectLst/>
                <a:uFillTx/>
                <a:latin typeface="Calibri"/>
                <a:ea typeface="Calibri"/>
              </a:rPr>
              <a:t>Symmetry (whiskers)</a:t>
            </a:r>
            <a:endParaRPr b="0" lang="en-US" sz="24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Wingdings" charset="2"/>
              <a:buChar char=""/>
              <a:tabLst>
                <a:tab algn="l" pos="0"/>
              </a:tabLst>
            </a:pPr>
            <a:r>
              <a:rPr b="0" lang="en-US" sz="2400" strike="noStrike" u="none">
                <a:solidFill>
                  <a:schemeClr val="dk1"/>
                </a:solidFill>
                <a:effectLst/>
                <a:uFillTx/>
                <a:latin typeface="Calibri"/>
                <a:ea typeface="Calibri"/>
              </a:rPr>
              <a:t>Skew (whiskers)</a:t>
            </a:r>
            <a:endParaRPr b="0" lang="en-US" sz="24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Wingdings" charset="2"/>
              <a:buChar char=""/>
              <a:tabLst>
                <a:tab algn="l" pos="0"/>
              </a:tabLst>
            </a:pPr>
            <a:r>
              <a:rPr b="0" lang="en-US" sz="2400" strike="noStrike" u="none">
                <a:solidFill>
                  <a:schemeClr val="dk1"/>
                </a:solidFill>
                <a:effectLst/>
                <a:uFillTx/>
                <a:latin typeface="Calibri"/>
                <a:ea typeface="Calibri"/>
              </a:rPr>
              <a:t>Kurtosis (outliers)</a:t>
            </a:r>
            <a:endParaRPr b="0" lang="en-US" sz="24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Wingdings" charset="2"/>
              <a:buChar char=""/>
              <a:tabLst>
                <a:tab algn="l" pos="0"/>
              </a:tabLst>
            </a:pPr>
            <a:r>
              <a:rPr b="0" lang="en-US" sz="2400" strike="noStrike" u="none">
                <a:solidFill>
                  <a:schemeClr val="dk1"/>
                </a:solidFill>
                <a:effectLst/>
                <a:uFillTx/>
                <a:latin typeface="Calibri"/>
                <a:ea typeface="Calibri"/>
              </a:rPr>
              <a:t>Outliers, any point that is greater than Q3+1.5*IQR &amp; Q1 – 1.5*IQR</a:t>
            </a:r>
            <a:endParaRPr b="0" lang="en-US" sz="24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400" strike="noStrike" u="none">
                <a:solidFill>
                  <a:schemeClr val="dk1"/>
                </a:solidFill>
                <a:effectLst/>
                <a:uFillTx/>
                <a:latin typeface="Calibri"/>
                <a:ea typeface="Calibri"/>
              </a:rPr>
              <a:t>*They can be misleading about aspects such as multimodality (multiple peaks)  </a:t>
            </a:r>
            <a:endParaRPr b="0" lang="en-US" sz="2400" strike="noStrike" u="none">
              <a:solidFill>
                <a:srgbClr val="000000"/>
              </a:solidFill>
              <a:effectLst/>
              <a:uFillTx/>
              <a:latin typeface="Arial"/>
            </a:endParaRPr>
          </a:p>
        </p:txBody>
      </p:sp>
      <p:sp>
        <p:nvSpPr>
          <p:cNvPr id="602" name="PlaceHolder 3"/>
          <p:cNvSpPr>
            <a:spLocks noGrp="1"/>
          </p:cNvSpPr>
          <p:nvPr>
            <p:ph type="ftr" idx="142"/>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Wiki &lt;</a:t>
            </a:r>
            <a:r>
              <a:rPr b="0" lang="en-US" sz="1200" strike="noStrike" u="sng">
                <a:solidFill>
                  <a:schemeClr val="dk1">
                    <a:tint val="75000"/>
                  </a:schemeClr>
                </a:solidFill>
                <a:effectLst/>
                <a:uFillTx/>
                <a:latin typeface="Calibri"/>
                <a:ea typeface="Calibri"/>
                <a:hlinkClick r:id="rId2"/>
              </a:rPr>
              <a:t>https://en.wikipedia.org/wiki/Box_plot</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03" name="Picture 13" descr="Chart, scatter chart&#10;&#10;Description automatically generated"/>
          <p:cNvPicPr/>
          <p:nvPr/>
        </p:nvPicPr>
        <p:blipFill>
          <a:blip r:embed="rId3"/>
          <a:stretch/>
        </p:blipFill>
        <p:spPr>
          <a:xfrm>
            <a:off x="7310520" y="704160"/>
            <a:ext cx="4624200" cy="1027080"/>
          </a:xfrm>
          <a:prstGeom prst="rect">
            <a:avLst/>
          </a:prstGeom>
          <a:noFill/>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4" name="Picture 7" descr="Chart, box and whisker chart&#10;&#10;Description automatically generated"/>
          <p:cNvPicPr/>
          <p:nvPr/>
        </p:nvPicPr>
        <p:blipFill>
          <a:blip r:embed="rId1"/>
          <a:stretch/>
        </p:blipFill>
        <p:spPr>
          <a:xfrm>
            <a:off x="3157200" y="1713240"/>
            <a:ext cx="5890680" cy="4911480"/>
          </a:xfrm>
          <a:prstGeom prst="rect">
            <a:avLst/>
          </a:prstGeom>
          <a:noFill/>
          <a:ln w="0">
            <a:noFill/>
          </a:ln>
        </p:spPr>
      </p:pic>
      <p:sp>
        <p:nvSpPr>
          <p:cNvPr id="605"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06"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Boxplot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p:txBody>
      </p:sp>
      <p:pic>
        <p:nvPicPr>
          <p:cNvPr id="607" name="Picture 13" descr="Chart, scatter chart&#10;&#10;Description automatically generated"/>
          <p:cNvPicPr/>
          <p:nvPr/>
        </p:nvPicPr>
        <p:blipFill>
          <a:blip r:embed="rId2"/>
          <a:stretch/>
        </p:blipFill>
        <p:spPr>
          <a:xfrm>
            <a:off x="7425720" y="704160"/>
            <a:ext cx="4509000" cy="998280"/>
          </a:xfrm>
          <a:prstGeom prst="rect">
            <a:avLst/>
          </a:prstGeom>
          <a:noFill/>
          <a:ln w="0">
            <a:noFill/>
          </a:ln>
        </p:spPr>
      </p:pic>
      <p:sp>
        <p:nvSpPr>
          <p:cNvPr id="608" name="TextBox 3"/>
          <p:cNvSpPr/>
          <p:nvPr/>
        </p:nvSpPr>
        <p:spPr>
          <a:xfrm>
            <a:off x="8996040" y="3765960"/>
            <a:ext cx="135684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rgbClr val="ff0000"/>
                </a:solidFill>
                <a:effectLst/>
                <a:highlight>
                  <a:srgbClr val="ffff00"/>
                </a:highlight>
                <a:uFillTx/>
                <a:latin typeface="Calibri"/>
              </a:rPr>
              <a:t>Correct Q3!</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10"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Boxplot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611" name="PlaceHolder 3"/>
          <p:cNvSpPr>
            <a:spLocks noGrp="1"/>
          </p:cNvSpPr>
          <p:nvPr>
            <p:ph type="ftr" idx="143"/>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https://github.com/mzanaj/NIH-Machine-Learning/blob/main/EDA/Histograms/Early%20Exploratory%20Analysis.ipynb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12" name="Picture 13" descr="Chart, scatter chart&#10;&#10;Description automatically generated"/>
          <p:cNvPicPr/>
          <p:nvPr/>
        </p:nvPicPr>
        <p:blipFill>
          <a:blip r:embed="rId2"/>
          <a:stretch/>
        </p:blipFill>
        <p:spPr>
          <a:xfrm>
            <a:off x="7472160" y="704160"/>
            <a:ext cx="4462560" cy="992520"/>
          </a:xfrm>
          <a:prstGeom prst="rect">
            <a:avLst/>
          </a:prstGeom>
          <a:noFill/>
          <a:ln w="0">
            <a:noFill/>
          </a:ln>
        </p:spPr>
      </p:pic>
      <p:pic>
        <p:nvPicPr>
          <p:cNvPr id="613" name="Picture 12" descr="Chart, box and whisker chart&#10;&#10;Description automatically generated"/>
          <p:cNvPicPr/>
          <p:nvPr/>
        </p:nvPicPr>
        <p:blipFill>
          <a:blip r:embed="rId3"/>
          <a:stretch/>
        </p:blipFill>
        <p:spPr>
          <a:xfrm>
            <a:off x="382320" y="2770920"/>
            <a:ext cx="3834720" cy="2565720"/>
          </a:xfrm>
          <a:prstGeom prst="rect">
            <a:avLst/>
          </a:prstGeom>
          <a:noFill/>
          <a:ln w="0">
            <a:noFill/>
          </a:ln>
        </p:spPr>
      </p:pic>
      <p:pic>
        <p:nvPicPr>
          <p:cNvPr id="614" name="Picture 13" descr="Chart, box and whisker chart&#10;&#10;Description automatically generated"/>
          <p:cNvPicPr/>
          <p:nvPr/>
        </p:nvPicPr>
        <p:blipFill>
          <a:blip r:embed="rId4"/>
          <a:stretch/>
        </p:blipFill>
        <p:spPr>
          <a:xfrm>
            <a:off x="4307400" y="2761920"/>
            <a:ext cx="3691080" cy="2555280"/>
          </a:xfrm>
          <a:prstGeom prst="rect">
            <a:avLst/>
          </a:prstGeom>
          <a:noFill/>
          <a:ln w="0">
            <a:noFill/>
          </a:ln>
        </p:spPr>
      </p:pic>
      <p:pic>
        <p:nvPicPr>
          <p:cNvPr id="615" name="Picture 14" descr="Chart&#10;&#10;Description automatically generated"/>
          <p:cNvPicPr/>
          <p:nvPr/>
        </p:nvPicPr>
        <p:blipFill>
          <a:blip r:embed="rId5"/>
          <a:stretch/>
        </p:blipFill>
        <p:spPr>
          <a:xfrm>
            <a:off x="8088840" y="2764440"/>
            <a:ext cx="3734280" cy="2550600"/>
          </a:xfrm>
          <a:prstGeom prst="rect">
            <a:avLst/>
          </a:prstGeom>
          <a:noFill/>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17" name="PlaceHolder 2"/>
          <p:cNvSpPr>
            <a:spLocks noGrp="1"/>
          </p:cNvSpPr>
          <p:nvPr>
            <p:ph/>
          </p:nvPr>
        </p:nvSpPr>
        <p:spPr>
          <a:xfrm>
            <a:off x="838080" y="1825560"/>
            <a:ext cx="10526040" cy="473112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Graphical Quantitative</a:t>
            </a:r>
            <a:endParaRPr b="0" lang="en-US" sz="24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i="1" lang="en-US" sz="2400" strike="noStrike" u="sng">
                <a:solidFill>
                  <a:schemeClr val="dk1"/>
                </a:solidFill>
                <a:effectLst/>
                <a:uFillTx/>
                <a:latin typeface="Calibri"/>
                <a:ea typeface="Calibri"/>
              </a:rPr>
              <a:t>Boxplot</a:t>
            </a: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618" name="PlaceHolder 3"/>
          <p:cNvSpPr>
            <a:spLocks noGrp="1"/>
          </p:cNvSpPr>
          <p:nvPr>
            <p:ph type="ftr" idx="144"/>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sp>
        <p:nvSpPr>
          <p:cNvPr id="619" name="TextBox 5"/>
          <p:cNvSpPr/>
          <p:nvPr/>
        </p:nvSpPr>
        <p:spPr>
          <a:xfrm>
            <a:off x="3154320" y="4816800"/>
            <a:ext cx="585936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from </a:t>
            </a:r>
            <a:r>
              <a:rPr b="1" i="1" lang="en-US" sz="1800" strike="noStrike" u="sng">
                <a:solidFill>
                  <a:schemeClr val="lt1">
                    <a:lumMod val="50000"/>
                  </a:schemeClr>
                </a:solidFill>
                <a:effectLst/>
                <a:uFillTx/>
                <a:latin typeface="Calibri"/>
                <a:ea typeface="Calibri"/>
                <a:hlinkClick r:id="rId2"/>
              </a:rPr>
              <a:t>Experimental Design and Analysis</a:t>
            </a:r>
            <a:r>
              <a:rPr b="1" i="1" lang="en-US" sz="1800" strike="noStrike" u="none">
                <a:solidFill>
                  <a:schemeClr val="lt1">
                    <a:lumMod val="50000"/>
                  </a:schemeClr>
                </a:solidFill>
                <a:effectLst/>
                <a:uFillTx/>
                <a:latin typeface="Calibri"/>
                <a:ea typeface="Calibri"/>
              </a:rPr>
              <a:t> by H. J. Seltman</a:t>
            </a:r>
            <a:endParaRPr b="0" lang="en-US" sz="1800" strike="noStrike" u="none">
              <a:solidFill>
                <a:srgbClr val="000000"/>
              </a:solidFill>
              <a:effectLst/>
              <a:uFillTx/>
              <a:latin typeface="Arial"/>
            </a:endParaRPr>
          </a:p>
        </p:txBody>
      </p:sp>
      <p:pic>
        <p:nvPicPr>
          <p:cNvPr id="620" name="Picture 13" descr="Chart, scatter chart&#10;&#10;Description automatically generated"/>
          <p:cNvPicPr/>
          <p:nvPr/>
        </p:nvPicPr>
        <p:blipFill>
          <a:blip r:embed="rId3"/>
          <a:stretch/>
        </p:blipFill>
        <p:spPr>
          <a:xfrm>
            <a:off x="7310520" y="704160"/>
            <a:ext cx="4624200" cy="1027080"/>
          </a:xfrm>
          <a:prstGeom prst="rect">
            <a:avLst/>
          </a:prstGeom>
          <a:noFill/>
          <a:ln w="0">
            <a:noFill/>
          </a:ln>
        </p:spPr>
      </p:pic>
      <p:pic>
        <p:nvPicPr>
          <p:cNvPr id="621" name="Picture 6" descr="Text&#10;&#10;Description automatically generated"/>
          <p:cNvPicPr/>
          <p:nvPr/>
        </p:nvPicPr>
        <p:blipFill>
          <a:blip r:embed="rId4"/>
          <a:stretch/>
        </p:blipFill>
        <p:spPr>
          <a:xfrm>
            <a:off x="2495880" y="3817440"/>
            <a:ext cx="7242120" cy="889920"/>
          </a:xfrm>
          <a:prstGeom prst="rect">
            <a:avLst/>
          </a:prstGeom>
          <a:noFill/>
          <a:ln w="0">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23"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Scatterplot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Scatterplots are particularly useful and intuitive in showing possible relationships between two numeric variables. The usual convention, is to plot the independent variable on the x axis, and the dependent one on the y axis (granted there is a dependent/independen scenario).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When looking at a scatter plot one can deduct the following about a relationship:</a:t>
            </a:r>
            <a:endParaRPr b="0" lang="en-US" sz="2100" strike="noStrike" u="none">
              <a:solidFill>
                <a:srgbClr val="000000"/>
              </a:solidFill>
              <a:effectLst/>
              <a:uFillTx/>
              <a:latin typeface="Arial"/>
            </a:endParaRPr>
          </a:p>
          <a:p>
            <a:pPr lvl="1" marL="514440" indent="-28584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Form (linear, non-linear) </a:t>
            </a:r>
            <a:endParaRPr b="0" lang="en-US" sz="2100" strike="noStrike" u="none">
              <a:solidFill>
                <a:srgbClr val="000000"/>
              </a:solidFill>
              <a:effectLst/>
              <a:uFillTx/>
              <a:latin typeface="Arial"/>
            </a:endParaRPr>
          </a:p>
          <a:p>
            <a:pPr lvl="1" marL="514440" indent="-28584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Direction, (positive, negative)</a:t>
            </a:r>
            <a:endParaRPr b="0" lang="en-US" sz="2100" strike="noStrike" u="none">
              <a:solidFill>
                <a:srgbClr val="000000"/>
              </a:solidFill>
              <a:effectLst/>
              <a:uFillTx/>
              <a:latin typeface="Arial"/>
            </a:endParaRPr>
          </a:p>
          <a:p>
            <a:pPr lvl="1" marL="514440" indent="-28584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Strength (weak, moderate, strong), this is conveyed through the correlation coefficient</a:t>
            </a:r>
            <a:endParaRPr b="0" lang="en-US" sz="2100" strike="noStrike" u="none">
              <a:solidFill>
                <a:srgbClr val="000000"/>
              </a:solidFill>
              <a:effectLst/>
              <a:uFillTx/>
              <a:latin typeface="Arial"/>
            </a:endParaRPr>
          </a:p>
          <a:p>
            <a:pPr lvl="1" marL="514440" indent="-28584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Extreme points (outliers, influential points) </a:t>
            </a:r>
            <a:endParaRPr b="0" lang="en-US" sz="2100" strike="noStrike" u="none">
              <a:solidFill>
                <a:srgbClr val="000000"/>
              </a:solidFill>
              <a:effectLst/>
              <a:uFillTx/>
              <a:latin typeface="Arial"/>
            </a:endParaRPr>
          </a:p>
          <a:p>
            <a:pPr marL="2286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r>
              <a:rPr b="1" i="1" lang="en-US" sz="2100" strike="noStrike" u="none">
                <a:solidFill>
                  <a:srgbClr val="ff0000"/>
                </a:solidFill>
                <a:effectLst/>
                <a:uFillTx/>
                <a:latin typeface="Calibri"/>
                <a:ea typeface="Calibri"/>
              </a:rPr>
              <a:t>Although, one wants to see patterns in the data, it is important to remember the reminder that "correlation does not mean causation" whenever looking at scatterplots.</a:t>
            </a:r>
            <a:endParaRPr b="0" lang="en-US" sz="2100" strike="noStrike" u="none">
              <a:solidFill>
                <a:srgbClr val="000000"/>
              </a:solidFill>
              <a:effectLst/>
              <a:uFillTx/>
              <a:latin typeface="Arial"/>
            </a:endParaRPr>
          </a:p>
        </p:txBody>
      </p:sp>
      <p:sp>
        <p:nvSpPr>
          <p:cNvPr id="624" name="PlaceHolder 3"/>
          <p:cNvSpPr>
            <a:spLocks noGrp="1"/>
          </p:cNvSpPr>
          <p:nvPr>
            <p:ph type="ftr" idx="145"/>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Scatterplot &lt;</a:t>
            </a:r>
            <a:r>
              <a:rPr b="0" lang="en-US" sz="1200" strike="noStrike" u="sng">
                <a:solidFill>
                  <a:schemeClr val="dk1">
                    <a:tint val="75000"/>
                  </a:schemeClr>
                </a:solidFill>
                <a:effectLst/>
                <a:uFillTx/>
                <a:latin typeface="Calibri"/>
                <a:ea typeface="Calibri"/>
                <a:hlinkClick r:id="rId1"/>
              </a:rPr>
              <a:t>https://chartio.com/learn/charts/what-is-a-scatter-plot</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25" name="Picture 13" descr="Chart, scatter chart&#10;&#10;Description automatically generated"/>
          <p:cNvPicPr/>
          <p:nvPr/>
        </p:nvPicPr>
        <p:blipFill>
          <a:blip r:embed="rId2"/>
          <a:stretch/>
        </p:blipFill>
        <p:spPr>
          <a:xfrm>
            <a:off x="7310520" y="704160"/>
            <a:ext cx="4624200" cy="1027080"/>
          </a:xfrm>
          <a:prstGeom prst="rect">
            <a:avLst/>
          </a:prstGeom>
          <a:noFill/>
          <a:ln w="0">
            <a:noFill/>
          </a:ln>
        </p:spPr>
      </p:pic>
      <p:pic>
        <p:nvPicPr>
          <p:cNvPr id="626" name="Picture 5" descr="A picture containing text, plate, tableware, dishware&#10;&#10;Description automatically generated"/>
          <p:cNvPicPr/>
          <p:nvPr/>
        </p:nvPicPr>
        <p:blipFill>
          <a:blip r:embed="rId3"/>
          <a:stretch/>
        </p:blipFill>
        <p:spPr>
          <a:xfrm>
            <a:off x="8945280" y="1680840"/>
            <a:ext cx="2104920" cy="534960"/>
          </a:xfrm>
          <a:prstGeom prst="rect">
            <a:avLst/>
          </a:prstGeom>
          <a:noFill/>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28"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Scatterplot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629" name="PlaceHolder 3"/>
          <p:cNvSpPr>
            <a:spLocks noGrp="1"/>
          </p:cNvSpPr>
          <p:nvPr>
            <p:ph type="ftr" idx="146"/>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https://github.com/mzanaj/NIH-Machine-Learning/blob/main/EDA/Early%20Exploratory%20Analysis.ipynb</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630" name="Picture 13" descr="Chart, scatter chart&#10;&#10;Description automatically generated"/>
          <p:cNvPicPr/>
          <p:nvPr/>
        </p:nvPicPr>
        <p:blipFill>
          <a:blip r:embed="rId2"/>
          <a:stretch/>
        </p:blipFill>
        <p:spPr>
          <a:xfrm>
            <a:off x="7310520" y="704160"/>
            <a:ext cx="4624200" cy="1027080"/>
          </a:xfrm>
          <a:prstGeom prst="rect">
            <a:avLst/>
          </a:prstGeom>
          <a:noFill/>
          <a:ln w="0">
            <a:noFill/>
          </a:ln>
        </p:spPr>
      </p:pic>
      <p:pic>
        <p:nvPicPr>
          <p:cNvPr id="631" name="Picture 5" descr="A picture containing text, plate, tableware, dishware&#10;&#10;Description automatically generated"/>
          <p:cNvPicPr/>
          <p:nvPr/>
        </p:nvPicPr>
        <p:blipFill>
          <a:blip r:embed="rId3"/>
          <a:stretch/>
        </p:blipFill>
        <p:spPr>
          <a:xfrm>
            <a:off x="8945280" y="1680840"/>
            <a:ext cx="2104920" cy="534960"/>
          </a:xfrm>
          <a:prstGeom prst="rect">
            <a:avLst/>
          </a:prstGeom>
          <a:noFill/>
          <a:ln w="0">
            <a:noFill/>
          </a:ln>
        </p:spPr>
      </p:pic>
      <p:pic>
        <p:nvPicPr>
          <p:cNvPr id="632" name="Picture 6" descr="Chart, scatter chart&#10;&#10;Description automatically generated"/>
          <p:cNvPicPr/>
          <p:nvPr/>
        </p:nvPicPr>
        <p:blipFill>
          <a:blip r:embed="rId4"/>
          <a:stretch/>
        </p:blipFill>
        <p:spPr>
          <a:xfrm>
            <a:off x="6089040" y="2433240"/>
            <a:ext cx="4740480" cy="3347640"/>
          </a:xfrm>
          <a:prstGeom prst="rect">
            <a:avLst/>
          </a:prstGeom>
          <a:noFill/>
          <a:ln w="0">
            <a:noFill/>
          </a:ln>
        </p:spPr>
      </p:pic>
      <p:pic>
        <p:nvPicPr>
          <p:cNvPr id="633" name="Picture 10" descr="Chart, scatter chart&#10;&#10;Description automatically generated"/>
          <p:cNvPicPr/>
          <p:nvPr/>
        </p:nvPicPr>
        <p:blipFill>
          <a:blip r:embed="rId5"/>
          <a:stretch/>
        </p:blipFill>
        <p:spPr>
          <a:xfrm>
            <a:off x="1177200" y="2433960"/>
            <a:ext cx="4611240" cy="3354480"/>
          </a:xfrm>
          <a:prstGeom prst="rect">
            <a:avLst/>
          </a:prstGeom>
          <a:noFill/>
          <a:ln w="0">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35"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Scatterplot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636" name="PlaceHolder 3"/>
          <p:cNvSpPr>
            <a:spLocks noGrp="1"/>
          </p:cNvSpPr>
          <p:nvPr>
            <p:ph type="ftr" idx="147"/>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https://github.com/mzanaj/NIH-Machine-Learning/blob/main/EDA/Early%20Exploratory%20Analysis.ipynb</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637" name="Picture 13" descr="Chart, scatter chart&#10;&#10;Description automatically generated"/>
          <p:cNvPicPr/>
          <p:nvPr/>
        </p:nvPicPr>
        <p:blipFill>
          <a:blip r:embed="rId2"/>
          <a:stretch/>
        </p:blipFill>
        <p:spPr>
          <a:xfrm>
            <a:off x="7310520" y="704160"/>
            <a:ext cx="4624200" cy="1027080"/>
          </a:xfrm>
          <a:prstGeom prst="rect">
            <a:avLst/>
          </a:prstGeom>
          <a:noFill/>
          <a:ln w="0">
            <a:noFill/>
          </a:ln>
        </p:spPr>
      </p:pic>
      <p:pic>
        <p:nvPicPr>
          <p:cNvPr id="638" name="Picture 5" descr="A picture containing text, plate, tableware, dishware&#10;&#10;Description automatically generated"/>
          <p:cNvPicPr/>
          <p:nvPr/>
        </p:nvPicPr>
        <p:blipFill>
          <a:blip r:embed="rId3"/>
          <a:stretch/>
        </p:blipFill>
        <p:spPr>
          <a:xfrm>
            <a:off x="8945280" y="1680840"/>
            <a:ext cx="2104920" cy="534960"/>
          </a:xfrm>
          <a:prstGeom prst="rect">
            <a:avLst/>
          </a:prstGeom>
          <a:noFill/>
          <a:ln w="0">
            <a:noFill/>
          </a:ln>
        </p:spPr>
      </p:pic>
      <p:pic>
        <p:nvPicPr>
          <p:cNvPr id="639" name="Picture 8" descr="Chart, scatter chart&#10;&#10;Description automatically generated"/>
          <p:cNvPicPr/>
          <p:nvPr/>
        </p:nvPicPr>
        <p:blipFill>
          <a:blip r:embed="rId4"/>
          <a:stretch/>
        </p:blipFill>
        <p:spPr>
          <a:xfrm>
            <a:off x="6204240" y="2520000"/>
            <a:ext cx="4579920" cy="3369600"/>
          </a:xfrm>
          <a:prstGeom prst="rect">
            <a:avLst/>
          </a:prstGeom>
          <a:noFill/>
          <a:ln w="0">
            <a:noFill/>
          </a:ln>
        </p:spPr>
      </p:pic>
      <p:pic>
        <p:nvPicPr>
          <p:cNvPr id="640" name="Picture 12" descr="Chart, scatter chart&#10;&#10;Description automatically generated"/>
          <p:cNvPicPr/>
          <p:nvPr/>
        </p:nvPicPr>
        <p:blipFill>
          <a:blip r:embed="rId5"/>
          <a:stretch/>
        </p:blipFill>
        <p:spPr>
          <a:xfrm>
            <a:off x="1102680" y="2549160"/>
            <a:ext cx="4596840" cy="3340440"/>
          </a:xfrm>
          <a:prstGeom prst="rect">
            <a:avLst/>
          </a:prstGeom>
          <a:noFill/>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42"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Scatterplot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643" name="PlaceHolder 3"/>
          <p:cNvSpPr>
            <a:spLocks noGrp="1"/>
          </p:cNvSpPr>
          <p:nvPr>
            <p:ph type="ftr" idx="148"/>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https://github.com/mzanaj/NIH-Machine-Learning/blob/main/EDA/Early%20Exploratory%20Analysis.ipynb</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644" name="Picture 13" descr="Chart, scatter chart&#10;&#10;Description automatically generated"/>
          <p:cNvPicPr/>
          <p:nvPr/>
        </p:nvPicPr>
        <p:blipFill>
          <a:blip r:embed="rId2"/>
          <a:stretch/>
        </p:blipFill>
        <p:spPr>
          <a:xfrm>
            <a:off x="7310520" y="704160"/>
            <a:ext cx="4624200" cy="1027080"/>
          </a:xfrm>
          <a:prstGeom prst="rect">
            <a:avLst/>
          </a:prstGeom>
          <a:noFill/>
          <a:ln w="0">
            <a:noFill/>
          </a:ln>
        </p:spPr>
      </p:pic>
      <p:pic>
        <p:nvPicPr>
          <p:cNvPr id="645" name="Picture 5" descr="A picture containing text, plate, tableware, dishware&#10;&#10;Description automatically generated"/>
          <p:cNvPicPr/>
          <p:nvPr/>
        </p:nvPicPr>
        <p:blipFill>
          <a:blip r:embed="rId3"/>
          <a:stretch/>
        </p:blipFill>
        <p:spPr>
          <a:xfrm>
            <a:off x="8945280" y="1680840"/>
            <a:ext cx="2104920" cy="534960"/>
          </a:xfrm>
          <a:prstGeom prst="rect">
            <a:avLst/>
          </a:prstGeom>
          <a:noFill/>
          <a:ln w="0">
            <a:noFill/>
          </a:ln>
        </p:spPr>
      </p:pic>
      <p:pic>
        <p:nvPicPr>
          <p:cNvPr id="646" name="Picture 7" descr="Chart, scatter chart&#10;&#10;Description automatically generated"/>
          <p:cNvPicPr/>
          <p:nvPr/>
        </p:nvPicPr>
        <p:blipFill>
          <a:blip r:embed="rId4"/>
          <a:stretch/>
        </p:blipFill>
        <p:spPr>
          <a:xfrm>
            <a:off x="4304520" y="2882880"/>
            <a:ext cx="3734280" cy="2721960"/>
          </a:xfrm>
          <a:prstGeom prst="rect">
            <a:avLst/>
          </a:prstGeom>
          <a:noFill/>
          <a:ln w="0">
            <a:noFill/>
          </a:ln>
        </p:spPr>
      </p:pic>
      <p:pic>
        <p:nvPicPr>
          <p:cNvPr id="647" name="Picture 13" descr="Chart, scatter chart&#10;&#10;Description automatically generated"/>
          <p:cNvPicPr/>
          <p:nvPr/>
        </p:nvPicPr>
        <p:blipFill>
          <a:blip r:embed="rId5"/>
          <a:stretch/>
        </p:blipFill>
        <p:spPr>
          <a:xfrm>
            <a:off x="8128440" y="2899440"/>
            <a:ext cx="3732120" cy="2705400"/>
          </a:xfrm>
          <a:prstGeom prst="rect">
            <a:avLst/>
          </a:prstGeom>
          <a:noFill/>
          <a:ln w="0">
            <a:noFill/>
          </a:ln>
        </p:spPr>
      </p:pic>
      <p:pic>
        <p:nvPicPr>
          <p:cNvPr id="648" name="Picture 14" descr="Chart, scatter chart&#10;&#10;Description automatically generated"/>
          <p:cNvPicPr/>
          <p:nvPr/>
        </p:nvPicPr>
        <p:blipFill>
          <a:blip r:embed="rId6"/>
          <a:stretch/>
        </p:blipFill>
        <p:spPr>
          <a:xfrm>
            <a:off x="488160" y="2928600"/>
            <a:ext cx="3737520" cy="2670480"/>
          </a:xfrm>
          <a:prstGeom prst="rect">
            <a:avLst/>
          </a:prstGeom>
          <a:noFill/>
          <a:ln w="0">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50"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Scatterplot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651" name="PlaceHolder 3"/>
          <p:cNvSpPr>
            <a:spLocks noGrp="1"/>
          </p:cNvSpPr>
          <p:nvPr>
            <p:ph type="ftr" idx="149"/>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GitHub &lt;</a:t>
            </a:r>
            <a:r>
              <a:rPr b="0" lang="en-US" sz="1200" strike="noStrike" u="sng">
                <a:solidFill>
                  <a:schemeClr val="dk1">
                    <a:tint val="75000"/>
                  </a:schemeClr>
                </a:solidFill>
                <a:effectLst/>
                <a:uFillTx/>
                <a:latin typeface="Calibri"/>
                <a:ea typeface="Calibri"/>
                <a:hlinkClick r:id="rId1"/>
              </a:rPr>
              <a:t>https://github.com/mzanaj/NIH-Machine-Learning/blob/main/EDA/Early%20Exploratory%20Analysis.ipynb</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652" name="Picture 13" descr="Chart, scatter chart&#10;&#10;Description automatically generated"/>
          <p:cNvPicPr/>
          <p:nvPr/>
        </p:nvPicPr>
        <p:blipFill>
          <a:blip r:embed="rId2"/>
          <a:stretch/>
        </p:blipFill>
        <p:spPr>
          <a:xfrm>
            <a:off x="7310520" y="704160"/>
            <a:ext cx="4624200" cy="1027080"/>
          </a:xfrm>
          <a:prstGeom prst="rect">
            <a:avLst/>
          </a:prstGeom>
          <a:noFill/>
          <a:ln w="0">
            <a:noFill/>
          </a:ln>
        </p:spPr>
      </p:pic>
      <p:pic>
        <p:nvPicPr>
          <p:cNvPr id="653" name="Picture 5" descr="A picture containing text, plate, tableware, dishware&#10;&#10;Description automatically generated"/>
          <p:cNvPicPr/>
          <p:nvPr/>
        </p:nvPicPr>
        <p:blipFill>
          <a:blip r:embed="rId3"/>
          <a:stretch/>
        </p:blipFill>
        <p:spPr>
          <a:xfrm>
            <a:off x="8945280" y="1680840"/>
            <a:ext cx="2104920" cy="534960"/>
          </a:xfrm>
          <a:prstGeom prst="rect">
            <a:avLst/>
          </a:prstGeom>
          <a:noFill/>
          <a:ln w="0">
            <a:noFill/>
          </a:ln>
        </p:spPr>
      </p:pic>
      <p:pic>
        <p:nvPicPr>
          <p:cNvPr id="654" name="Picture 8" descr="Chart, line chart&#10;&#10;Description automatically generated"/>
          <p:cNvPicPr/>
          <p:nvPr/>
        </p:nvPicPr>
        <p:blipFill>
          <a:blip r:embed="rId4"/>
          <a:stretch/>
        </p:blipFill>
        <p:spPr>
          <a:xfrm>
            <a:off x="6018840" y="2389320"/>
            <a:ext cx="5114520" cy="3626280"/>
          </a:xfrm>
          <a:prstGeom prst="rect">
            <a:avLst/>
          </a:prstGeom>
          <a:noFill/>
          <a:ln w="0">
            <a:noFill/>
          </a:ln>
        </p:spPr>
      </p:pic>
      <p:pic>
        <p:nvPicPr>
          <p:cNvPr id="655" name="Picture 10" descr="Chart, scatter chart&#10;&#10;Description automatically generated"/>
          <p:cNvPicPr/>
          <p:nvPr/>
        </p:nvPicPr>
        <p:blipFill>
          <a:blip r:embed="rId5"/>
          <a:stretch/>
        </p:blipFill>
        <p:spPr>
          <a:xfrm>
            <a:off x="835920" y="2390760"/>
            <a:ext cx="4965480" cy="3622680"/>
          </a:xfrm>
          <a:prstGeom prst="rect">
            <a:avLst/>
          </a:prstGeom>
          <a:noFill/>
          <a:ln w="0">
            <a:noFill/>
          </a:ln>
        </p:spPr>
      </p:pic>
      <p:cxnSp>
        <p:nvCxnSpPr>
          <p:cNvPr id="656" name="Straight Arrow Connector 5"/>
          <p:cNvCxnSpPr/>
          <p:nvPr/>
        </p:nvCxnSpPr>
        <p:spPr>
          <a:xfrm flipV="1">
            <a:off x="1886400" y="2800800"/>
            <a:ext cx="384480" cy="10440"/>
          </a:xfrm>
          <a:prstGeom prst="straightConnector1">
            <a:avLst/>
          </a:prstGeom>
          <a:ln w="28575">
            <a:solidFill>
              <a:srgbClr val="ff0000"/>
            </a:solidFill>
            <a:round/>
            <a:tailEnd len="med" type="triangle" w="med"/>
          </a:ln>
        </p:spPr>
      </p:cxnSp>
      <p:cxnSp>
        <p:nvCxnSpPr>
          <p:cNvPr id="657" name="Straight Arrow Connector 10"/>
          <p:cNvCxnSpPr/>
          <p:nvPr/>
        </p:nvCxnSpPr>
        <p:spPr>
          <a:xfrm flipV="1">
            <a:off x="10822680" y="2962440"/>
            <a:ext cx="3240" cy="345240"/>
          </a:xfrm>
          <a:prstGeom prst="straightConnector1">
            <a:avLst/>
          </a:prstGeom>
          <a:ln w="28575">
            <a:solidFill>
              <a:srgbClr val="ff0000"/>
            </a:solidFill>
            <a:round/>
            <a:tailEnd len="med" type="triangle" w="med"/>
          </a:ln>
        </p:spPr>
      </p:cxn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59"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Graphical Categorical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When we wish to visualize the distribution of a single categorical variable, bar graphs are some of the most popular choices, for it can depict both nominal and ordinal types of data.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Another example is the pie char.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p:txBody>
      </p:sp>
      <p:sp>
        <p:nvSpPr>
          <p:cNvPr id="660" name="PlaceHolder 3"/>
          <p:cNvSpPr>
            <a:spLocks noGrp="1"/>
          </p:cNvSpPr>
          <p:nvPr>
            <p:ph type="ftr" idx="150"/>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90000"/>
              </a:lnSpc>
              <a:spcBef>
                <a:spcPts val="1001"/>
              </a:spcBef>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90000"/>
              </a:lnSpc>
              <a:spcBef>
                <a:spcPts val="1001"/>
              </a:spcBef>
              <a:buNone/>
              <a:tabLst>
                <a:tab algn="l" pos="0"/>
              </a:tabLst>
            </a:pPr>
            <a:r>
              <a:rPr b="0" lang="en-US" sz="1200" strike="noStrike" u="none">
                <a:solidFill>
                  <a:schemeClr val="dk1">
                    <a:tint val="75000"/>
                  </a:schemeClr>
                </a:solidFill>
                <a:effectLst/>
                <a:uFillTx/>
                <a:latin typeface="Calibri"/>
              </a:rPr>
              <a:t>Bar graph, pie chart &lt; </a:t>
            </a:r>
            <a:r>
              <a:rPr b="0" lang="en-US" sz="1200" strike="noStrike" u="sng">
                <a:solidFill>
                  <a:schemeClr val="dk1">
                    <a:tint val="75000"/>
                  </a:schemeClr>
                </a:solidFill>
                <a:effectLst/>
                <a:uFillTx/>
                <a:latin typeface="Calibri"/>
                <a:ea typeface="Calibri"/>
                <a:hlinkClick r:id="rId1"/>
              </a:rPr>
              <a:t>https://r-charts.com/part-whole/pie-chart-categorical/</a:t>
            </a:r>
            <a:r>
              <a:rPr b="0" lang="en-US" sz="1200" strike="noStrike" u="none">
                <a:solidFill>
                  <a:schemeClr val="dk1">
                    <a:tint val="75000"/>
                  </a:schemeClr>
                </a:solidFill>
                <a:effectLst/>
                <a:uFillTx/>
                <a:latin typeface="Calibri"/>
                <a:ea typeface="Calibri"/>
              </a:rPr>
              <a:t> &gt;; &lt;</a:t>
            </a:r>
            <a:r>
              <a:rPr b="0" lang="en-US" sz="1200" strike="noStrike" u="sng">
                <a:solidFill>
                  <a:schemeClr val="dk1">
                    <a:tint val="75000"/>
                  </a:schemeClr>
                </a:solidFill>
                <a:effectLst/>
                <a:uFillTx/>
                <a:latin typeface="Calibri"/>
                <a:ea typeface="Calibri"/>
                <a:hlinkClick r:id="rId2"/>
              </a:rPr>
              <a:t>https://seaborn.pydata.org/tutorial/categorical.html</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61" name="Picture 5" descr="A picture containing text&#10;&#10;Description automatically generated"/>
          <p:cNvPicPr/>
          <p:nvPr/>
        </p:nvPicPr>
        <p:blipFill>
          <a:blip r:embed="rId3"/>
          <a:stretch/>
        </p:blipFill>
        <p:spPr>
          <a:xfrm>
            <a:off x="6927120" y="547560"/>
            <a:ext cx="4432320" cy="982080"/>
          </a:xfrm>
          <a:prstGeom prst="rect">
            <a:avLst/>
          </a:prstGeom>
          <a:noFill/>
          <a:ln w="0">
            <a:noFill/>
          </a:ln>
        </p:spPr>
      </p:pic>
      <p:pic>
        <p:nvPicPr>
          <p:cNvPr id="662" name="Picture 6" descr="Chart, bar chart&#10;&#10;Description automatically generated"/>
          <p:cNvPicPr/>
          <p:nvPr/>
        </p:nvPicPr>
        <p:blipFill>
          <a:blip r:embed="rId4"/>
          <a:stretch/>
        </p:blipFill>
        <p:spPr>
          <a:xfrm>
            <a:off x="1387800" y="3423240"/>
            <a:ext cx="3319560" cy="2885040"/>
          </a:xfrm>
          <a:prstGeom prst="rect">
            <a:avLst/>
          </a:prstGeom>
          <a:noFill/>
          <a:ln w="0">
            <a:noFill/>
          </a:ln>
        </p:spPr>
      </p:pic>
      <p:pic>
        <p:nvPicPr>
          <p:cNvPr id="663" name="Picture 7" descr="Chart, pie chart&#10;&#10;Description automatically generated"/>
          <p:cNvPicPr/>
          <p:nvPr/>
        </p:nvPicPr>
        <p:blipFill>
          <a:blip r:embed="rId5"/>
          <a:stretch/>
        </p:blipFill>
        <p:spPr>
          <a:xfrm>
            <a:off x="6121440" y="3327480"/>
            <a:ext cx="3469320" cy="2684160"/>
          </a:xfrm>
          <a:prstGeom prst="rect">
            <a:avLst/>
          </a:prstGeom>
          <a:noFill/>
          <a:ln w="0">
            <a:noFill/>
          </a:ln>
        </p:spPr>
      </p:pic>
      <p:sp>
        <p:nvSpPr>
          <p:cNvPr id="664" name="TextBox 7"/>
          <p:cNvSpPr/>
          <p:nvPr/>
        </p:nvSpPr>
        <p:spPr>
          <a:xfrm>
            <a:off x="3211920" y="4054680"/>
            <a:ext cx="3711960" cy="3682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highlight>
                  <a:srgbClr val="ffff00"/>
                </a:highlight>
                <a:uFillTx/>
                <a:latin typeface="Calibri"/>
              </a:rPr>
              <a:t>Create these charts on your own!</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Data Preparation </a:t>
            </a:r>
            <a:endParaRPr b="0" lang="en-US" sz="4400" strike="noStrike" u="none">
              <a:solidFill>
                <a:srgbClr val="000000"/>
              </a:solidFill>
              <a:effectLst/>
              <a:uFillTx/>
              <a:latin typeface="Arial"/>
            </a:endParaRPr>
          </a:p>
        </p:txBody>
      </p:sp>
      <p:sp>
        <p:nvSpPr>
          <p:cNvPr id="176" name="PlaceHolder 2"/>
          <p:cNvSpPr>
            <a:spLocks noGrp="1"/>
          </p:cNvSpPr>
          <p:nvPr>
            <p:ph/>
          </p:nvPr>
        </p:nvSpPr>
        <p:spPr>
          <a:xfrm>
            <a:off x="838080" y="1825560"/>
            <a:ext cx="10514520" cy="449748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Pre-processing: </a:t>
            </a:r>
            <a:r>
              <a:rPr b="1" lang="en-US" sz="2100" strike="noStrike" u="none">
                <a:solidFill>
                  <a:srgbClr val="0070c0"/>
                </a:solidFill>
                <a:effectLst/>
                <a:uFillTx/>
                <a:latin typeface="Calibri"/>
                <a:ea typeface="Calibri"/>
              </a:rPr>
              <a:t>Cleaning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77" name="PlaceHolder 3"/>
          <p:cNvSpPr>
            <a:spLocks noGrp="1"/>
          </p:cNvSpPr>
          <p:nvPr>
            <p:ph type="ftr" idx="80"/>
          </p:nvPr>
        </p:nvSpPr>
        <p:spPr>
          <a:xfrm>
            <a:off x="-1440" y="6514560"/>
            <a:ext cx="12193920" cy="3351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Kaggle Dataset &lt;</a:t>
            </a:r>
            <a:r>
              <a:rPr b="0" lang="en-US" sz="1200" strike="noStrike" u="sng">
                <a:solidFill>
                  <a:schemeClr val="dk1">
                    <a:tint val="75000"/>
                  </a:schemeClr>
                </a:solidFill>
                <a:effectLst/>
                <a:uFillTx/>
                <a:latin typeface="Calibri"/>
                <a:ea typeface="Calibri"/>
                <a:hlinkClick r:id="rId1"/>
              </a:rPr>
              <a:t>https://www.kaggle.com/datasets/crawford/80-cereals?resource=download</a:t>
            </a:r>
            <a:r>
              <a:rPr b="0" lang="en-US" sz="1200" strike="noStrike" u="none">
                <a:solidFill>
                  <a:schemeClr val="dk1">
                    <a:tint val="75000"/>
                  </a:schemeClr>
                </a:solidFill>
                <a:effectLst/>
                <a:uFillTx/>
                <a:latin typeface="Calibri"/>
                <a:ea typeface="Calibri"/>
              </a:rPr>
              <a:t>&gt;; GitHub code &lt; </a:t>
            </a:r>
            <a:r>
              <a:rPr b="0" lang="en-US" sz="1200" strike="noStrike" u="sng">
                <a:solidFill>
                  <a:schemeClr val="dk1">
                    <a:tint val="75000"/>
                  </a:schemeClr>
                </a:solidFill>
                <a:effectLst/>
                <a:uFillTx/>
                <a:latin typeface="Calibri"/>
                <a:ea typeface="Calibri"/>
                <a:hlinkClick r:id="rId2"/>
              </a:rPr>
              <a:t>https://github.com/mzanaj/NIH-Machine-Learning/blob/main/Cereal.ipynb</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78" name="Picture 6" descr=""/>
          <p:cNvPicPr/>
          <p:nvPr/>
        </p:nvPicPr>
        <p:blipFill>
          <a:blip r:embed="rId3"/>
          <a:stretch/>
        </p:blipFill>
        <p:spPr>
          <a:xfrm>
            <a:off x="9521280" y="359280"/>
            <a:ext cx="1830240" cy="1341360"/>
          </a:xfrm>
          <a:prstGeom prst="rect">
            <a:avLst/>
          </a:prstGeom>
          <a:noFill/>
          <a:ln w="0">
            <a:noFill/>
          </a:ln>
        </p:spPr>
      </p:pic>
      <p:pic>
        <p:nvPicPr>
          <p:cNvPr id="179" name="Picture 8" descr=""/>
          <p:cNvPicPr/>
          <p:nvPr/>
        </p:nvPicPr>
        <p:blipFill>
          <a:blip r:embed="rId4"/>
          <a:stretch/>
        </p:blipFill>
        <p:spPr>
          <a:xfrm>
            <a:off x="2403720" y="2206800"/>
            <a:ext cx="7210080" cy="4360320"/>
          </a:xfrm>
          <a:prstGeom prst="rect">
            <a:avLst/>
          </a:prstGeom>
          <a:noFill/>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66" name="PlaceHolder 2"/>
          <p:cNvSpPr>
            <a:spLocks noGrp="1"/>
          </p:cNvSpPr>
          <p:nvPr>
            <p:ph/>
          </p:nvPr>
        </p:nvSpPr>
        <p:spPr>
          <a:xfrm>
            <a:off x="838080" y="1825560"/>
            <a:ext cx="10895400" cy="47311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EDA in Practice</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Often, the </a:t>
            </a:r>
            <a:r>
              <a:rPr b="1" i="1" lang="en-US" sz="2400" strike="noStrike" u="none">
                <a:solidFill>
                  <a:srgbClr val="0246f2"/>
                </a:solidFill>
                <a:effectLst/>
                <a:uFillTx/>
                <a:latin typeface="Calibri"/>
                <a:ea typeface="Calibri"/>
              </a:rPr>
              <a:t>type</a:t>
            </a:r>
            <a:r>
              <a:rPr b="0" lang="en-US" sz="2400" strike="noStrike" u="none">
                <a:solidFill>
                  <a:schemeClr val="dk1"/>
                </a:solidFill>
                <a:effectLst/>
                <a:uFillTx/>
                <a:latin typeface="Calibri"/>
                <a:ea typeface="Calibri"/>
              </a:rPr>
              <a:t> of data, categorical or quantitative, will determine the kind of graphics that will be used.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400" strike="noStrike" u="sng">
                <a:solidFill>
                  <a:schemeClr val="dk1"/>
                </a:solidFill>
                <a:effectLst/>
                <a:uFillTx/>
                <a:latin typeface="Calibri"/>
                <a:ea typeface="Calibri"/>
              </a:rPr>
              <a:t>Categorical Data</a:t>
            </a:r>
            <a:endParaRPr b="0" lang="en-US" sz="2400" strike="noStrike" u="none">
              <a:solidFill>
                <a:srgbClr val="000000"/>
              </a:solidFill>
              <a:effectLst/>
              <a:uFillTx/>
              <a:latin typeface="Arial"/>
            </a:endParaRPr>
          </a:p>
          <a:p>
            <a:pPr lvl="1" marL="571680" indent="-343080" defTabSz="914400">
              <a:lnSpc>
                <a:spcPct val="90000"/>
              </a:lnSpc>
              <a:spcBef>
                <a:spcPts val="499"/>
              </a:spcBef>
              <a:buClr>
                <a:srgbClr val="000000"/>
              </a:buClr>
              <a:buFont typeface="Arial"/>
              <a:buChar char="•"/>
              <a:tabLst>
                <a:tab algn="l" pos="0"/>
              </a:tabLst>
            </a:pPr>
            <a:r>
              <a:rPr b="0" lang="en-US" sz="2400" strike="noStrike" u="none">
                <a:solidFill>
                  <a:schemeClr val="dk1"/>
                </a:solidFill>
                <a:effectLst/>
                <a:uFillTx/>
                <a:latin typeface="Calibri"/>
                <a:ea typeface="Calibri"/>
              </a:rPr>
              <a:t>Bar graph, pie charts, frequency tables,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400" strike="noStrike" u="sng">
                <a:solidFill>
                  <a:schemeClr val="dk1"/>
                </a:solidFill>
                <a:effectLst/>
                <a:uFillTx/>
                <a:latin typeface="Calibri"/>
                <a:ea typeface="Calibri"/>
              </a:rPr>
              <a:t>Quantitative Data</a:t>
            </a:r>
            <a:endParaRPr b="0" lang="en-US" sz="2400" strike="noStrike" u="none">
              <a:solidFill>
                <a:srgbClr val="000000"/>
              </a:solidFill>
              <a:effectLst/>
              <a:uFillTx/>
              <a:latin typeface="Arial"/>
            </a:endParaRPr>
          </a:p>
          <a:p>
            <a:pPr lvl="1" marL="457200" indent="-343080" defTabSz="914400">
              <a:lnSpc>
                <a:spcPct val="90000"/>
              </a:lnSpc>
              <a:spcBef>
                <a:spcPts val="499"/>
              </a:spcBef>
              <a:buClr>
                <a:srgbClr val="000000"/>
              </a:buClr>
              <a:buFont typeface="Arial"/>
              <a:buChar char="•"/>
              <a:tabLst>
                <a:tab algn="l" pos="0"/>
              </a:tabLst>
            </a:pPr>
            <a:r>
              <a:rPr b="0" lang="en-US" sz="2400" strike="noStrike" u="none">
                <a:solidFill>
                  <a:schemeClr val="dk1"/>
                </a:solidFill>
                <a:effectLst/>
                <a:uFillTx/>
                <a:latin typeface="Calibri"/>
                <a:ea typeface="Calibri"/>
              </a:rPr>
              <a:t>Histogram, QQ plot, time plot, box plot, scatter plot, ...</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a:t>
            </a:r>
            <a:r>
              <a:rPr b="1" i="1" lang="en-US" sz="2400" strike="noStrike" u="none">
                <a:solidFill>
                  <a:srgbClr val="ff0000"/>
                </a:solidFill>
                <a:effectLst/>
                <a:uFillTx/>
                <a:latin typeface="Calibri"/>
                <a:ea typeface="Calibri"/>
              </a:rPr>
              <a:t>The whole purpose of using data visualization is to make data communication more efficient.</a:t>
            </a:r>
            <a:r>
              <a:rPr b="0" lang="en-US" sz="2400" strike="noStrike" u="none">
                <a:solidFill>
                  <a:schemeClr val="dk1"/>
                </a:solidFill>
                <a:effectLst/>
                <a:uFillTx/>
                <a:latin typeface="Calibri"/>
                <a:ea typeface="Calibri"/>
              </a:rPr>
              <a:t>" </a:t>
            </a:r>
            <a:r>
              <a:rPr b="1" lang="en-US" sz="2400" strike="noStrike" u="none">
                <a:solidFill>
                  <a:schemeClr val="dk1"/>
                </a:solidFill>
                <a:effectLst/>
                <a:uFillTx/>
                <a:latin typeface="Calibri"/>
                <a:ea typeface="Calibri"/>
              </a:rPr>
              <a:t>Sara, Metwalli</a:t>
            </a:r>
            <a:endParaRPr b="0" lang="en-US" sz="2400" strike="noStrike" u="none">
              <a:solidFill>
                <a:srgbClr val="000000"/>
              </a:solidFill>
              <a:effectLst/>
              <a:uFillTx/>
              <a:latin typeface="Arial"/>
            </a:endParaRPr>
          </a:p>
        </p:txBody>
      </p:sp>
      <p:sp>
        <p:nvSpPr>
          <p:cNvPr id="667" name="PlaceHolder 3"/>
          <p:cNvSpPr>
            <a:spLocks noGrp="1"/>
          </p:cNvSpPr>
          <p:nvPr>
            <p:ph type="ftr" idx="151"/>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Charts &lt; </a:t>
            </a:r>
            <a:r>
              <a:rPr b="0" lang="en-US" sz="1200" strike="noStrike" u="sng">
                <a:solidFill>
                  <a:schemeClr val="dk1">
                    <a:tint val="75000"/>
                  </a:schemeClr>
                </a:solidFill>
                <a:effectLst/>
                <a:uFillTx/>
                <a:latin typeface="Calibri"/>
                <a:ea typeface="Calibri"/>
                <a:hlinkClick r:id="rId1"/>
              </a:rPr>
              <a:t>https://towardsdatascience.com/data-visualization-101-how-to-choose-a-chart-type-9b8830e558d6</a:t>
            </a:r>
            <a:r>
              <a:rPr b="0" lang="en-US" sz="1200" strike="noStrike" u="none">
                <a:solidFill>
                  <a:schemeClr val="dk1">
                    <a:tint val="75000"/>
                  </a:schemeClr>
                </a:solidFill>
                <a:effectLst/>
                <a:uFillTx/>
                <a:latin typeface="Calibri"/>
                <a:ea typeface="Calibri"/>
              </a:rPr>
              <a:t>&gt;; &lt;</a:t>
            </a:r>
            <a:r>
              <a:rPr b="0" lang="en-US" sz="1200" strike="noStrike" u="sng">
                <a:solidFill>
                  <a:schemeClr val="dk1">
                    <a:tint val="75000"/>
                  </a:schemeClr>
                </a:solidFill>
                <a:effectLst/>
                <a:uFillTx/>
                <a:latin typeface="Calibri"/>
                <a:ea typeface="Calibri"/>
                <a:hlinkClick r:id="rId2"/>
              </a:rPr>
              <a:t>https://blog.hubspot.com/marketing/types-of-graphs-for-data-visualization</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&lt;</a:t>
            </a:r>
            <a:r>
              <a:rPr b="0" lang="en-US" sz="1200" strike="noStrike" u="sng">
                <a:solidFill>
                  <a:schemeClr val="dk1">
                    <a:tint val="75000"/>
                  </a:schemeClr>
                </a:solidFill>
                <a:effectLst/>
                <a:uFillTx/>
                <a:latin typeface="Calibri"/>
                <a:ea typeface="Calibri"/>
                <a:hlinkClick r:id="rId3"/>
              </a:rPr>
              <a:t>https://chartio.com/learn/charts/essential-chart-types-for-data-visualization/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68" name="Picture 7" descr="Chart, scatter chart&#10;&#10;Description automatically generated"/>
          <p:cNvPicPr/>
          <p:nvPr/>
        </p:nvPicPr>
        <p:blipFill>
          <a:blip r:embed="rId4"/>
          <a:stretch/>
        </p:blipFill>
        <p:spPr>
          <a:xfrm>
            <a:off x="8308080" y="366120"/>
            <a:ext cx="3053880" cy="1681920"/>
          </a:xfrm>
          <a:prstGeom prst="rect">
            <a:avLst/>
          </a:prstGeom>
          <a:noFill/>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70" name="PlaceHolder 2"/>
          <p:cNvSpPr>
            <a:spLocks noGrp="1"/>
          </p:cNvSpPr>
          <p:nvPr>
            <p:ph/>
          </p:nvPr>
        </p:nvSpPr>
        <p:spPr>
          <a:xfrm>
            <a:off x="838080" y="1825560"/>
            <a:ext cx="10895400" cy="47311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ea typeface="Calibri"/>
              </a:rPr>
              <a:t>Graphics by Data Type</a:t>
            </a:r>
            <a:endParaRPr b="0" lang="en-US" sz="24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pic>
        <p:nvPicPr>
          <p:cNvPr id="671" name="Picture 7" descr="Chart, scatter chart&#10;&#10;Description automatically generated"/>
          <p:cNvPicPr/>
          <p:nvPr/>
        </p:nvPicPr>
        <p:blipFill>
          <a:blip r:embed="rId1"/>
          <a:stretch/>
        </p:blipFill>
        <p:spPr>
          <a:xfrm>
            <a:off x="8308080" y="366120"/>
            <a:ext cx="3053880" cy="1681920"/>
          </a:xfrm>
          <a:prstGeom prst="rect">
            <a:avLst/>
          </a:prstGeom>
          <a:noFill/>
          <a:ln w="0">
            <a:noFill/>
          </a:ln>
        </p:spPr>
      </p:pic>
      <p:pic>
        <p:nvPicPr>
          <p:cNvPr id="672" name="Picture 7" descr="Diagram&#10;&#10;Description automatically generated"/>
          <p:cNvPicPr/>
          <p:nvPr/>
        </p:nvPicPr>
        <p:blipFill>
          <a:blip r:embed="rId2"/>
          <a:stretch/>
        </p:blipFill>
        <p:spPr>
          <a:xfrm>
            <a:off x="443520" y="2185920"/>
            <a:ext cx="11553480" cy="4106160"/>
          </a:xfrm>
          <a:prstGeom prst="rect">
            <a:avLst/>
          </a:prstGeom>
          <a:noFill/>
          <a:ln w="0">
            <a:noFill/>
          </a:ln>
        </p:spPr>
      </p:pic>
      <p:sp>
        <p:nvSpPr>
          <p:cNvPr id="673" name="PlaceHolder 3"/>
          <p:cNvSpPr>
            <a:spLocks noGrp="1"/>
          </p:cNvSpPr>
          <p:nvPr>
            <p:ph type="ftr" idx="152"/>
          </p:nvPr>
        </p:nvSpPr>
        <p:spPr>
          <a:xfrm>
            <a:off x="97560" y="6558840"/>
            <a:ext cx="11995560" cy="2689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i="1"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i="1" lang="en-US" sz="1200" strike="noStrike" u="none">
                <a:solidFill>
                  <a:schemeClr val="dk1">
                    <a:tint val="75000"/>
                  </a:schemeClr>
                </a:solidFill>
                <a:effectLst/>
                <a:uFillTx/>
                <a:latin typeface="Calibri"/>
              </a:rPr>
              <a:t>Adopted from Stats 250 University of Michigan Lab Workbook</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75" name="PlaceHolder 2"/>
          <p:cNvSpPr>
            <a:spLocks noGrp="1"/>
          </p:cNvSpPr>
          <p:nvPr>
            <p:ph/>
          </p:nvPr>
        </p:nvSpPr>
        <p:spPr>
          <a:xfrm>
            <a:off x="445680" y="1444680"/>
            <a:ext cx="11380320" cy="4731120"/>
          </a:xfrm>
          <a:prstGeom prst="rect">
            <a:avLst/>
          </a:prstGeom>
          <a:noFill/>
          <a:ln w="0">
            <a:noFill/>
          </a:ln>
        </p:spPr>
        <p:txBody>
          <a:bodyPr lIns="91440" rIns="91440" tIns="45720" bIns="45720" anchor="t">
            <a:noAutofit/>
          </a:bodyPr>
          <a:p>
            <a:pPr marL="457200" indent="-343080" defTabSz="914400">
              <a:lnSpc>
                <a:spcPct val="90000"/>
              </a:lnSpc>
              <a:spcBef>
                <a:spcPts val="499"/>
              </a:spcBef>
              <a:buNone/>
              <a:tabLst>
                <a:tab algn="l" pos="0"/>
              </a:tabLst>
            </a:pPr>
            <a:r>
              <a:rPr b="1" i="1" lang="en-US" sz="2400" strike="noStrike" u="none">
                <a:solidFill>
                  <a:srgbClr val="ff0000"/>
                </a:solidFill>
                <a:effectLst/>
                <a:uFillTx/>
                <a:latin typeface="Calibri"/>
              </a:rPr>
              <a:t>Chart</a:t>
            </a:r>
            <a:endParaRPr b="0" lang="en-US" sz="2400" strike="noStrike" u="none">
              <a:solidFill>
                <a:srgbClr val="000000"/>
              </a:solidFill>
              <a:effectLst/>
              <a:uFillTx/>
              <a:latin typeface="Arial"/>
            </a:endParaRPr>
          </a:p>
          <a:p>
            <a:pPr marL="457200" indent="-343080" defTabSz="914400">
              <a:lnSpc>
                <a:spcPct val="90000"/>
              </a:lnSpc>
              <a:spcBef>
                <a:spcPts val="499"/>
              </a:spcBef>
              <a:buNone/>
              <a:tabLst>
                <a:tab algn="l" pos="0"/>
              </a:tabLst>
            </a:pPr>
            <a:r>
              <a:rPr b="1" i="1" lang="en-US" sz="2400" strike="noStrike" u="none">
                <a:solidFill>
                  <a:srgbClr val="ff0000"/>
                </a:solidFill>
                <a:effectLst/>
                <a:uFillTx/>
                <a:latin typeface="Calibri"/>
              </a:rPr>
              <a:t>Chooser</a:t>
            </a:r>
            <a:endParaRPr b="0" lang="en-US" sz="2400" strike="noStrike" u="none">
              <a:solidFill>
                <a:srgbClr val="000000"/>
              </a:solidFill>
              <a:effectLst/>
              <a:uFillTx/>
              <a:latin typeface="Arial"/>
            </a:endParaRPr>
          </a:p>
          <a:p>
            <a:pPr marL="457200"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a:p>
            <a:pPr marL="457200" indent="0" algn="ctr"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pic>
        <p:nvPicPr>
          <p:cNvPr id="676" name="Picture 7" descr="Chart, scatter chart&#10;&#10;Description automatically generated"/>
          <p:cNvPicPr/>
          <p:nvPr/>
        </p:nvPicPr>
        <p:blipFill>
          <a:blip r:embed="rId1"/>
          <a:stretch/>
        </p:blipFill>
        <p:spPr>
          <a:xfrm>
            <a:off x="9439560" y="366120"/>
            <a:ext cx="1853280" cy="1023840"/>
          </a:xfrm>
          <a:prstGeom prst="rect">
            <a:avLst/>
          </a:prstGeom>
          <a:noFill/>
          <a:ln w="0">
            <a:noFill/>
          </a:ln>
        </p:spPr>
      </p:pic>
      <p:sp>
        <p:nvSpPr>
          <p:cNvPr id="677" name="PlaceHolder 3"/>
          <p:cNvSpPr>
            <a:spLocks noGrp="1"/>
          </p:cNvSpPr>
          <p:nvPr>
            <p:ph type="ftr" idx="153"/>
          </p:nvPr>
        </p:nvSpPr>
        <p:spPr>
          <a:xfrm>
            <a:off x="97560" y="6558840"/>
            <a:ext cx="11995560" cy="2689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i="1"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i="1" lang="en-US" sz="1200" strike="noStrike" u="none">
                <a:solidFill>
                  <a:schemeClr val="dk1">
                    <a:tint val="75000"/>
                  </a:schemeClr>
                </a:solidFill>
                <a:effectLst/>
                <a:uFillTx/>
                <a:latin typeface="Calibri"/>
              </a:rPr>
              <a:t>Chart Chooser by Dr. Andrew V. Abela &lt;</a:t>
            </a:r>
            <a:r>
              <a:rPr b="0" i="1" lang="en-US" sz="1200" strike="noStrike" u="sng">
                <a:solidFill>
                  <a:schemeClr val="dk1">
                    <a:tint val="75000"/>
                  </a:schemeClr>
                </a:solidFill>
                <a:effectLst/>
                <a:uFillTx/>
                <a:latin typeface="Calibri"/>
                <a:ea typeface="Calibri"/>
                <a:hlinkClick r:id="rId2"/>
              </a:rPr>
              <a:t>https://extremepresentation.typepad.com/blog/2006/09/choosing_a_good.html</a:t>
            </a:r>
            <a:r>
              <a:rPr b="0" i="1"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78" name="Picture 7" descr="Diagram&#10;&#10;Description automatically generated"/>
          <p:cNvPicPr/>
          <p:nvPr/>
        </p:nvPicPr>
        <p:blipFill>
          <a:blip r:embed="rId3"/>
          <a:stretch/>
        </p:blipFill>
        <p:spPr>
          <a:xfrm>
            <a:off x="2622960" y="1448280"/>
            <a:ext cx="7394760" cy="5091840"/>
          </a:xfrm>
          <a:prstGeom prst="rect">
            <a:avLst/>
          </a:prstGeom>
          <a:noFill/>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80" name="PlaceHolder 2"/>
          <p:cNvSpPr>
            <a:spLocks noGrp="1"/>
          </p:cNvSpPr>
          <p:nvPr>
            <p:ph/>
          </p:nvPr>
        </p:nvSpPr>
        <p:spPr>
          <a:xfrm>
            <a:off x="838080" y="1825560"/>
            <a:ext cx="10526040" cy="47311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EDA in a Nutshell</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400" strike="noStrike" u="none">
              <a:solidFill>
                <a:srgbClr val="000000"/>
              </a:solidFill>
              <a:effectLst/>
              <a:uFillTx/>
              <a:latin typeface="Arial"/>
            </a:endParaRPr>
          </a:p>
        </p:txBody>
      </p:sp>
      <p:sp>
        <p:nvSpPr>
          <p:cNvPr id="681" name="PlaceHolder 3"/>
          <p:cNvSpPr>
            <a:spLocks noGrp="1"/>
          </p:cNvSpPr>
          <p:nvPr>
            <p:ph type="ftr" idx="154"/>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Seltman &lt;</a:t>
            </a:r>
            <a:r>
              <a:rPr b="0" lang="en-US" sz="1200" strike="noStrike" u="sng">
                <a:solidFill>
                  <a:schemeClr val="dk1">
                    <a:tint val="75000"/>
                  </a:schemeClr>
                </a:solidFill>
                <a:effectLst/>
                <a:uFillTx/>
                <a:latin typeface="Calibri"/>
                <a:ea typeface="Calibri"/>
                <a:hlinkClick r:id="rId1"/>
              </a:rPr>
              <a:t>https://www.stat.cmu.edu/~hseltman/309/Book/chapter4.pdf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682" name="Picture 7" descr="Chart, scatter chart&#10;&#10;Description automatically generated"/>
          <p:cNvPicPr/>
          <p:nvPr/>
        </p:nvPicPr>
        <p:blipFill>
          <a:blip r:embed="rId2"/>
          <a:stretch/>
        </p:blipFill>
        <p:spPr>
          <a:xfrm>
            <a:off x="8308080" y="366120"/>
            <a:ext cx="3053880" cy="1681920"/>
          </a:xfrm>
          <a:prstGeom prst="rect">
            <a:avLst/>
          </a:prstGeom>
          <a:noFill/>
          <a:ln w="0">
            <a:noFill/>
          </a:ln>
        </p:spPr>
      </p:pic>
      <p:pic>
        <p:nvPicPr>
          <p:cNvPr id="683" name="Picture 7" descr="Text&#10;&#10;Description automatically generated"/>
          <p:cNvPicPr/>
          <p:nvPr/>
        </p:nvPicPr>
        <p:blipFill>
          <a:blip r:embed="rId3"/>
          <a:stretch/>
        </p:blipFill>
        <p:spPr>
          <a:xfrm>
            <a:off x="1041480" y="3279240"/>
            <a:ext cx="10096560" cy="2376360"/>
          </a:xfrm>
          <a:prstGeom prst="rect">
            <a:avLst/>
          </a:prstGeom>
          <a:noFill/>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85"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The Danger of Bad Graphics</a:t>
            </a:r>
            <a:endParaRPr b="0" lang="en-US" sz="2100" strike="noStrike" u="none">
              <a:solidFill>
                <a:srgbClr val="000000"/>
              </a:solidFill>
              <a:effectLst/>
              <a:uFillTx/>
              <a:latin typeface="Arial"/>
            </a:endParaRPr>
          </a:p>
        </p:txBody>
      </p:sp>
      <p:sp>
        <p:nvSpPr>
          <p:cNvPr id="686" name="PlaceHolder 3"/>
          <p:cNvSpPr>
            <a:spLocks noGrp="1"/>
          </p:cNvSpPr>
          <p:nvPr>
            <p:ph type="ftr" idx="155"/>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Statistics Who &lt;</a:t>
            </a:r>
            <a:r>
              <a:rPr b="0" lang="en-US" sz="1200" strike="noStrike" u="sng">
                <a:solidFill>
                  <a:schemeClr val="dk1">
                    <a:tint val="75000"/>
                  </a:schemeClr>
                </a:solidFill>
                <a:effectLst/>
                <a:uFillTx/>
                <a:latin typeface="Calibri"/>
                <a:ea typeface="Calibri"/>
                <a:hlinkClick r:id="rId1"/>
              </a:rPr>
              <a:t>https://www.statisticshowto.com/probability-and-statistics/descriptive-statistics/misleading-graphs/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87" name="Picture 7" descr="Chart, scatter chart&#10;&#10;Description automatically generated"/>
          <p:cNvPicPr/>
          <p:nvPr/>
        </p:nvPicPr>
        <p:blipFill>
          <a:blip r:embed="rId2"/>
          <a:stretch/>
        </p:blipFill>
        <p:spPr>
          <a:xfrm>
            <a:off x="8308080" y="366120"/>
            <a:ext cx="3053880" cy="1681920"/>
          </a:xfrm>
          <a:prstGeom prst="rect">
            <a:avLst/>
          </a:prstGeom>
          <a:noFill/>
          <a:ln w="0">
            <a:noFill/>
          </a:ln>
        </p:spPr>
      </p:pic>
      <p:pic>
        <p:nvPicPr>
          <p:cNvPr id="688" name="Picture 6" descr="Chart, bar chart&#10;&#10;Description automatically generated"/>
          <p:cNvPicPr/>
          <p:nvPr/>
        </p:nvPicPr>
        <p:blipFill>
          <a:blip r:embed="rId3"/>
          <a:stretch/>
        </p:blipFill>
        <p:spPr>
          <a:xfrm>
            <a:off x="4054680" y="1971360"/>
            <a:ext cx="4335480" cy="4507560"/>
          </a:xfrm>
          <a:prstGeom prst="rect">
            <a:avLst/>
          </a:prstGeom>
          <a:noFill/>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90"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The Danger of Bad Graphics</a:t>
            </a:r>
            <a:endParaRPr b="0" lang="en-US" sz="2100" strike="noStrike" u="none">
              <a:solidFill>
                <a:srgbClr val="000000"/>
              </a:solidFill>
              <a:effectLst/>
              <a:uFillTx/>
              <a:latin typeface="Arial"/>
            </a:endParaRPr>
          </a:p>
        </p:txBody>
      </p:sp>
      <p:sp>
        <p:nvSpPr>
          <p:cNvPr id="691" name="PlaceHolder 3"/>
          <p:cNvSpPr>
            <a:spLocks noGrp="1"/>
          </p:cNvSpPr>
          <p:nvPr>
            <p:ph type="ftr" idx="156"/>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Statistics Who &lt;</a:t>
            </a:r>
            <a:r>
              <a:rPr b="0" lang="en-US" sz="1200" strike="noStrike" u="sng">
                <a:solidFill>
                  <a:schemeClr val="dk1">
                    <a:tint val="75000"/>
                  </a:schemeClr>
                </a:solidFill>
                <a:effectLst/>
                <a:uFillTx/>
                <a:latin typeface="Calibri"/>
                <a:ea typeface="Calibri"/>
                <a:hlinkClick r:id="rId1"/>
              </a:rPr>
              <a:t>https://www.statisticshowto.com/probability-and-statistics/descriptive-statistics/misleading-graphs/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92" name="Picture 7" descr="Chart, scatter chart&#10;&#10;Description automatically generated"/>
          <p:cNvPicPr/>
          <p:nvPr/>
        </p:nvPicPr>
        <p:blipFill>
          <a:blip r:embed="rId2"/>
          <a:stretch/>
        </p:blipFill>
        <p:spPr>
          <a:xfrm>
            <a:off x="8308080" y="366120"/>
            <a:ext cx="3053880" cy="1681920"/>
          </a:xfrm>
          <a:prstGeom prst="rect">
            <a:avLst/>
          </a:prstGeom>
          <a:noFill/>
          <a:ln w="0">
            <a:noFill/>
          </a:ln>
        </p:spPr>
      </p:pic>
      <p:pic>
        <p:nvPicPr>
          <p:cNvPr id="693" name="Picture 7" descr=""/>
          <p:cNvPicPr/>
          <p:nvPr/>
        </p:nvPicPr>
        <p:blipFill>
          <a:blip r:embed="rId3"/>
          <a:stretch/>
        </p:blipFill>
        <p:spPr>
          <a:xfrm>
            <a:off x="3234960" y="2217600"/>
            <a:ext cx="5490000" cy="4153320"/>
          </a:xfrm>
          <a:prstGeom prst="rect">
            <a:avLst/>
          </a:prstGeom>
          <a:noFill/>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695"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The Danger of Bad Graphics</a:t>
            </a:r>
            <a:endParaRPr b="0" lang="en-US" sz="2100" strike="noStrike" u="none">
              <a:solidFill>
                <a:srgbClr val="000000"/>
              </a:solidFill>
              <a:effectLst/>
              <a:uFillTx/>
              <a:latin typeface="Arial"/>
            </a:endParaRPr>
          </a:p>
        </p:txBody>
      </p:sp>
      <p:sp>
        <p:nvSpPr>
          <p:cNvPr id="696" name="PlaceHolder 3"/>
          <p:cNvSpPr>
            <a:spLocks noGrp="1"/>
          </p:cNvSpPr>
          <p:nvPr>
            <p:ph type="ftr" idx="157"/>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Statistics Who &lt;</a:t>
            </a:r>
            <a:r>
              <a:rPr b="0" lang="en-US" sz="1200" strike="noStrike" u="sng">
                <a:solidFill>
                  <a:schemeClr val="dk1">
                    <a:tint val="75000"/>
                  </a:schemeClr>
                </a:solidFill>
                <a:effectLst/>
                <a:uFillTx/>
                <a:latin typeface="Calibri"/>
                <a:ea typeface="Calibri"/>
                <a:hlinkClick r:id="rId1"/>
              </a:rPr>
              <a:t>https://www.statisticshowto.com/probability-and-statistics/descriptive-statistics/misleading-graphs/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97" name="Picture 7" descr="Chart, scatter chart&#10;&#10;Description automatically generated"/>
          <p:cNvPicPr/>
          <p:nvPr/>
        </p:nvPicPr>
        <p:blipFill>
          <a:blip r:embed="rId2"/>
          <a:stretch/>
        </p:blipFill>
        <p:spPr>
          <a:xfrm>
            <a:off x="8308080" y="366120"/>
            <a:ext cx="3053880" cy="1681920"/>
          </a:xfrm>
          <a:prstGeom prst="rect">
            <a:avLst/>
          </a:prstGeom>
          <a:noFill/>
          <a:ln w="0">
            <a:noFill/>
          </a:ln>
        </p:spPr>
      </p:pic>
      <p:pic>
        <p:nvPicPr>
          <p:cNvPr id="698" name="Picture 7" descr="A picture containing website&#10;&#10;Description automatically generated"/>
          <p:cNvPicPr/>
          <p:nvPr/>
        </p:nvPicPr>
        <p:blipFill>
          <a:blip r:embed="rId3"/>
          <a:stretch/>
        </p:blipFill>
        <p:spPr>
          <a:xfrm>
            <a:off x="3732480" y="2374200"/>
            <a:ext cx="5315760" cy="3977280"/>
          </a:xfrm>
          <a:prstGeom prst="rect">
            <a:avLst/>
          </a:prstGeom>
          <a:noFill/>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700"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The Danger of Bad Graphics</a:t>
            </a:r>
            <a:endParaRPr b="0" lang="en-US" sz="2100" strike="noStrike" u="none">
              <a:solidFill>
                <a:srgbClr val="000000"/>
              </a:solidFill>
              <a:effectLst/>
              <a:uFillTx/>
              <a:latin typeface="Arial"/>
            </a:endParaRPr>
          </a:p>
        </p:txBody>
      </p:sp>
      <p:sp>
        <p:nvSpPr>
          <p:cNvPr id="701" name="PlaceHolder 3"/>
          <p:cNvSpPr>
            <a:spLocks noGrp="1"/>
          </p:cNvSpPr>
          <p:nvPr>
            <p:ph type="ftr" idx="158"/>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Statistics Who &lt;</a:t>
            </a:r>
            <a:r>
              <a:rPr b="0" lang="en-US" sz="1200" strike="noStrike" u="sng">
                <a:solidFill>
                  <a:schemeClr val="dk1">
                    <a:tint val="75000"/>
                  </a:schemeClr>
                </a:solidFill>
                <a:effectLst/>
                <a:uFillTx/>
                <a:latin typeface="Calibri"/>
                <a:ea typeface="Calibri"/>
                <a:hlinkClick r:id="rId1"/>
              </a:rPr>
              <a:t>https://www.statisticshowto.com/probability-and-statistics/descriptive-statistics/misleading-graphs/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702" name="Picture 7" descr="Chart, scatter chart&#10;&#10;Description automatically generated"/>
          <p:cNvPicPr/>
          <p:nvPr/>
        </p:nvPicPr>
        <p:blipFill>
          <a:blip r:embed="rId2"/>
          <a:stretch/>
        </p:blipFill>
        <p:spPr>
          <a:xfrm>
            <a:off x="8308080" y="366120"/>
            <a:ext cx="3053880" cy="1681920"/>
          </a:xfrm>
          <a:prstGeom prst="rect">
            <a:avLst/>
          </a:prstGeom>
          <a:noFill/>
          <a:ln w="0">
            <a:noFill/>
          </a:ln>
        </p:spPr>
      </p:pic>
      <p:pic>
        <p:nvPicPr>
          <p:cNvPr id="703" name="Picture 7" descr="A picture containing text&#10;&#10;Description automatically generated"/>
          <p:cNvPicPr/>
          <p:nvPr/>
        </p:nvPicPr>
        <p:blipFill>
          <a:blip r:embed="rId3"/>
          <a:stretch/>
        </p:blipFill>
        <p:spPr>
          <a:xfrm>
            <a:off x="3229200" y="2346120"/>
            <a:ext cx="5761440" cy="3832200"/>
          </a:xfrm>
          <a:prstGeom prst="rect">
            <a:avLst/>
          </a:prstGeom>
          <a:noFill/>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705" name="PlaceHolder 2"/>
          <p:cNvSpPr>
            <a:spLocks noGrp="1"/>
          </p:cNvSpPr>
          <p:nvPr>
            <p:ph/>
          </p:nvPr>
        </p:nvSpPr>
        <p:spPr>
          <a:xfrm>
            <a:off x="838080" y="182556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The Danger of Bad Graphics</a:t>
            </a:r>
            <a:endParaRPr b="0" lang="en-US" sz="2100" strike="noStrike" u="none">
              <a:solidFill>
                <a:srgbClr val="000000"/>
              </a:solidFill>
              <a:effectLst/>
              <a:uFillTx/>
              <a:latin typeface="Arial"/>
            </a:endParaRPr>
          </a:p>
        </p:txBody>
      </p:sp>
      <p:sp>
        <p:nvSpPr>
          <p:cNvPr id="706" name="PlaceHolder 3"/>
          <p:cNvSpPr>
            <a:spLocks noGrp="1"/>
          </p:cNvSpPr>
          <p:nvPr>
            <p:ph type="ftr" idx="159"/>
          </p:nvPr>
        </p:nvSpPr>
        <p:spPr>
          <a:xfrm>
            <a:off x="61920" y="6475320"/>
            <a:ext cx="12055320" cy="3758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Statistics Who &lt;</a:t>
            </a:r>
            <a:r>
              <a:rPr b="0" lang="en-US" sz="1200" strike="noStrike" u="sng">
                <a:solidFill>
                  <a:schemeClr val="dk1">
                    <a:tint val="75000"/>
                  </a:schemeClr>
                </a:solidFill>
                <a:effectLst/>
                <a:uFillTx/>
                <a:latin typeface="Calibri"/>
                <a:ea typeface="Calibri"/>
                <a:hlinkClick r:id="rId1"/>
              </a:rPr>
              <a:t>https://www.statisticshowto.com/probability-and-statistics/descriptive-statistics/misleading-graphs/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707" name="Picture 7" descr="Chart, scatter chart&#10;&#10;Description automatically generated"/>
          <p:cNvPicPr/>
          <p:nvPr/>
        </p:nvPicPr>
        <p:blipFill>
          <a:blip r:embed="rId2"/>
          <a:stretch/>
        </p:blipFill>
        <p:spPr>
          <a:xfrm>
            <a:off x="8308080" y="366120"/>
            <a:ext cx="3053880" cy="1681920"/>
          </a:xfrm>
          <a:prstGeom prst="rect">
            <a:avLst/>
          </a:prstGeom>
          <a:noFill/>
          <a:ln w="0">
            <a:noFill/>
          </a:ln>
        </p:spPr>
      </p:pic>
      <p:pic>
        <p:nvPicPr>
          <p:cNvPr id="708" name="Picture 7" descr="Chart, line chart&#10;&#10;Description automatically generated"/>
          <p:cNvPicPr/>
          <p:nvPr/>
        </p:nvPicPr>
        <p:blipFill>
          <a:blip r:embed="rId3"/>
          <a:stretch/>
        </p:blipFill>
        <p:spPr>
          <a:xfrm>
            <a:off x="2207520" y="2266560"/>
            <a:ext cx="8133840" cy="3951720"/>
          </a:xfrm>
          <a:prstGeom prst="rect">
            <a:avLst/>
          </a:prstGeom>
          <a:noFill/>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PlaceHolder 1"/>
          <p:cNvSpPr>
            <a:spLocks noGrp="1"/>
          </p:cNvSpPr>
          <p:nvPr>
            <p:ph type="title"/>
          </p:nvPr>
        </p:nvSpPr>
        <p:spPr>
          <a:xfrm>
            <a:off x="838080" y="365040"/>
            <a:ext cx="10514520" cy="132444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Exploratory Data Analysis </a:t>
            </a:r>
            <a:endParaRPr b="0" lang="en-US" sz="4400" strike="noStrike" u="none">
              <a:solidFill>
                <a:srgbClr val="000000"/>
              </a:solidFill>
              <a:effectLst/>
              <a:uFillTx/>
              <a:latin typeface="Arial"/>
            </a:endParaRPr>
          </a:p>
        </p:txBody>
      </p:sp>
      <p:sp>
        <p:nvSpPr>
          <p:cNvPr id="710" name="PlaceHolder 2"/>
          <p:cNvSpPr>
            <a:spLocks noGrp="1"/>
          </p:cNvSpPr>
          <p:nvPr>
            <p:ph/>
          </p:nvPr>
        </p:nvSpPr>
        <p:spPr>
          <a:xfrm>
            <a:off x="849600" y="1675440"/>
            <a:ext cx="10514520" cy="435024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EDA's Objective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As data cleaning, EDA is also time consuming and very much an iterative process with no clear beginning nor end. Yet, its objective should be that of bringing forth the data's insights and structures- "the bones of the data" so to speak.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EDA should aid an analyst to</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Better understand the data and its scope</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Find general patterns and structures</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Detect any anomalies and "surprising/strange" patterns</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Find if there's missing data (e.g. not enough representation in a particular category)</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Determine possible testable hypothesis</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Determine possible models suited for the data and accompanying assumptions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Exploratory data visualizations are intended to facilitate a data analyst’s understanding of the data.</a:t>
            </a:r>
            <a:r>
              <a:rPr b="0" i="1" lang="en-US" sz="2100" strike="noStrike" u="none">
                <a:solidFill>
                  <a:schemeClr val="dk1"/>
                </a:solidFill>
                <a:effectLst/>
                <a:uFillTx/>
                <a:latin typeface="Calibri"/>
                <a:ea typeface="Calibri"/>
              </a:rPr>
              <a:t>" -Michael Driscoll</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711" name="PlaceHolder 3"/>
          <p:cNvSpPr>
            <a:spLocks noGrp="1"/>
          </p:cNvSpPr>
          <p:nvPr>
            <p:ph type="ftr" idx="160"/>
          </p:nvPr>
        </p:nvSpPr>
        <p:spPr>
          <a:xfrm>
            <a:off x="61920" y="6579360"/>
            <a:ext cx="12055320" cy="133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EDA &lt;</a:t>
            </a:r>
            <a:r>
              <a:rPr b="0" lang="en-US" sz="1200" strike="noStrike" u="sng">
                <a:solidFill>
                  <a:schemeClr val="dk1">
                    <a:tint val="75000"/>
                  </a:schemeClr>
                </a:solidFill>
                <a:effectLst/>
                <a:uFillTx/>
                <a:latin typeface="Calibri"/>
                <a:hlinkClick r:id="rId1"/>
              </a:rPr>
              <a:t>https://miykael.github.io/blog/2022/advanced_eda/</a:t>
            </a:r>
            <a:r>
              <a:rPr b="0" lang="en-US" sz="1200" strike="noStrike" u="none">
                <a:solidFill>
                  <a:schemeClr val="dk1">
                    <a:tint val="75000"/>
                  </a:schemeClr>
                </a:solidFill>
                <a:effectLst/>
                <a:uFillTx/>
                <a:latin typeface="Calibri"/>
              </a:rPr>
              <a:t>&gt;; DS Skills &lt;</a:t>
            </a:r>
            <a:r>
              <a:rPr b="0" lang="en-US" sz="1200" strike="noStrike" u="sng">
                <a:solidFill>
                  <a:schemeClr val="dk1">
                    <a:tint val="75000"/>
                  </a:schemeClr>
                </a:solidFill>
                <a:effectLst/>
                <a:uFillTx/>
                <a:latin typeface="Calibri"/>
                <a:ea typeface="Calibri"/>
                <a:hlinkClick r:id="rId2"/>
              </a:rPr>
              <a:t>https://medriscoll.com/2009/05/27/the-three-sexy-skills-of-data-geeks/</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EDA &lt; </a:t>
            </a:r>
            <a:r>
              <a:rPr b="0" lang="en-US" sz="1200" strike="noStrike" u="sng">
                <a:solidFill>
                  <a:schemeClr val="dk1">
                    <a:tint val="75000"/>
                  </a:schemeClr>
                </a:solidFill>
                <a:effectLst/>
                <a:uFillTx/>
                <a:latin typeface="Calibri"/>
                <a:ea typeface="Calibri"/>
                <a:hlinkClick r:id="rId3"/>
              </a:rPr>
              <a:t>https://www.itl.nist.gov/div898/handbook/eda/section1/eda14.htm</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712" name="Picture 7" descr="Chart, scatter chart&#10;&#10;Description automatically generated"/>
          <p:cNvPicPr/>
          <p:nvPr/>
        </p:nvPicPr>
        <p:blipFill>
          <a:blip r:embed="rId4"/>
          <a:stretch/>
        </p:blipFill>
        <p:spPr>
          <a:xfrm>
            <a:off x="8308080" y="366120"/>
            <a:ext cx="3053880" cy="168192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2</TotalTime>
  <Application>LibreOffice/25.2.5.2$Windows_X86_64 LibreOffice_project/03d19516eb2e1dd5d4ccd751a0d6f35f35e08022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2022-02-07T18:38:58Z</dcterms:created>
  <dc:creator/>
  <dc:description/>
  <dc:language>en-US</dc:language>
  <cp:lastModifiedBy/>
  <dcterms:modified xsi:type="dcterms:W3CDTF">2025-08-30T15:05:43Z</dcterms:modified>
  <cp:revision>26748</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398</vt:i4>
  </property>
  <property fmtid="{D5CDD505-2E9C-101B-9397-08002B2CF9AE}" pid="3" name="PresentationFormat">
    <vt:lpwstr>Widescreen</vt:lpwstr>
  </property>
  <property fmtid="{D5CDD505-2E9C-101B-9397-08002B2CF9AE}" pid="4" name="Slides">
    <vt:i4>446</vt:i4>
  </property>
</Properties>
</file>